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70" r:id="rId4"/>
    <p:sldId id="260" r:id="rId5"/>
    <p:sldId id="308" r:id="rId6"/>
    <p:sldId id="281" r:id="rId7"/>
    <p:sldId id="269" r:id="rId8"/>
    <p:sldId id="271" r:id="rId9"/>
    <p:sldId id="259" r:id="rId10"/>
    <p:sldId id="275" r:id="rId11"/>
    <p:sldId id="264" r:id="rId12"/>
    <p:sldId id="265" r:id="rId13"/>
    <p:sldId id="267" r:id="rId14"/>
    <p:sldId id="274" r:id="rId15"/>
    <p:sldId id="273" r:id="rId16"/>
    <p:sldId id="266" r:id="rId17"/>
    <p:sldId id="278" r:id="rId18"/>
    <p:sldId id="277" r:id="rId19"/>
    <p:sldId id="279" r:id="rId20"/>
    <p:sldId id="306" r:id="rId21"/>
    <p:sldId id="287" r:id="rId22"/>
    <p:sldId id="280" r:id="rId23"/>
    <p:sldId id="285" r:id="rId24"/>
    <p:sldId id="291" r:id="rId25"/>
    <p:sldId id="292" r:id="rId26"/>
    <p:sldId id="297" r:id="rId27"/>
    <p:sldId id="298" r:id="rId28"/>
    <p:sldId id="293" r:id="rId29"/>
    <p:sldId id="294" r:id="rId30"/>
    <p:sldId id="295" r:id="rId31"/>
    <p:sldId id="296" r:id="rId32"/>
    <p:sldId id="307" r:id="rId33"/>
    <p:sldId id="299" r:id="rId34"/>
    <p:sldId id="300" r:id="rId35"/>
    <p:sldId id="302" r:id="rId36"/>
    <p:sldId id="304" r:id="rId37"/>
    <p:sldId id="309" r:id="rId38"/>
    <p:sldId id="303" r:id="rId39"/>
    <p:sldId id="283" r:id="rId40"/>
    <p:sldId id="261" r:id="rId41"/>
    <p:sldId id="318" r:id="rId42"/>
    <p:sldId id="272" r:id="rId43"/>
    <p:sldId id="262" r:id="rId44"/>
    <p:sldId id="311" r:id="rId45"/>
    <p:sldId id="312" r:id="rId46"/>
    <p:sldId id="313" r:id="rId47"/>
    <p:sldId id="314" r:id="rId48"/>
    <p:sldId id="301" r:id="rId49"/>
    <p:sldId id="310" r:id="rId50"/>
    <p:sldId id="320" r:id="rId51"/>
    <p:sldId id="317" r:id="rId52"/>
    <p:sldId id="319" r:id="rId53"/>
    <p:sldId id="322" r:id="rId54"/>
    <p:sldId id="321" r:id="rId55"/>
    <p:sldId id="323" r:id="rId56"/>
    <p:sldId id="282" r:id="rId57"/>
    <p:sldId id="324" r:id="rId58"/>
    <p:sldId id="290" r:id="rId59"/>
    <p:sldId id="289" r:id="rId60"/>
    <p:sldId id="316" r:id="rId61"/>
    <p:sldId id="315" r:id="rId62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FD1193-4023-4DFD-BD53-D53F655C0421}">
          <p14:sldIdLst>
            <p14:sldId id="256"/>
            <p14:sldId id="257"/>
            <p14:sldId id="270"/>
            <p14:sldId id="260"/>
            <p14:sldId id="308"/>
            <p14:sldId id="281"/>
            <p14:sldId id="269"/>
            <p14:sldId id="271"/>
            <p14:sldId id="259"/>
            <p14:sldId id="275"/>
            <p14:sldId id="264"/>
            <p14:sldId id="265"/>
            <p14:sldId id="267"/>
            <p14:sldId id="274"/>
            <p14:sldId id="273"/>
            <p14:sldId id="266"/>
            <p14:sldId id="278"/>
            <p14:sldId id="277"/>
            <p14:sldId id="279"/>
            <p14:sldId id="306"/>
            <p14:sldId id="287"/>
            <p14:sldId id="280"/>
            <p14:sldId id="285"/>
            <p14:sldId id="291"/>
            <p14:sldId id="292"/>
            <p14:sldId id="297"/>
            <p14:sldId id="298"/>
            <p14:sldId id="293"/>
            <p14:sldId id="294"/>
            <p14:sldId id="295"/>
            <p14:sldId id="296"/>
            <p14:sldId id="307"/>
            <p14:sldId id="299"/>
            <p14:sldId id="300"/>
            <p14:sldId id="302"/>
            <p14:sldId id="304"/>
            <p14:sldId id="309"/>
            <p14:sldId id="303"/>
          </p14:sldIdLst>
        </p14:section>
        <p14:section name="Sistemas Zeta Aur" id="{CD43C90C-0CA0-425D-84A3-BE91402B5FF5}">
          <p14:sldIdLst>
            <p14:sldId id="283"/>
            <p14:sldId id="261"/>
            <p14:sldId id="318"/>
            <p14:sldId id="272"/>
          </p14:sldIdLst>
        </p14:section>
        <p14:section name="Formación líneas" id="{77FAEDA7-3A2F-4FCA-A9E9-87CD04B5180F}">
          <p14:sldIdLst>
            <p14:sldId id="262"/>
            <p14:sldId id="311"/>
            <p14:sldId id="312"/>
            <p14:sldId id="313"/>
            <p14:sldId id="314"/>
            <p14:sldId id="301"/>
          </p14:sldIdLst>
        </p14:section>
        <p14:section name="Altitudes proyectadas" id="{37B1F424-F4E6-4EDB-920A-BBF25EE4FAB6}">
          <p14:sldIdLst>
            <p14:sldId id="310"/>
            <p14:sldId id="320"/>
            <p14:sldId id="317"/>
          </p14:sldIdLst>
        </p14:section>
        <p14:section name="Normalización" id="{072037EE-7EE6-4337-9251-34DC464DF1A4}">
          <p14:sldIdLst>
            <p14:sldId id="319"/>
            <p14:sldId id="322"/>
            <p14:sldId id="321"/>
          </p14:sldIdLst>
        </p14:section>
        <p14:section name="Absorción pura" id="{1D431651-3687-49E0-AADF-5A8CD3F81E37}">
          <p14:sldIdLst>
            <p14:sldId id="323"/>
          </p14:sldIdLst>
        </p14:section>
        <p14:section name="Sustracción" id="{C6D7173B-A0ED-45B3-BD6C-67C8956EDF51}">
          <p14:sldIdLst>
            <p14:sldId id="282"/>
            <p14:sldId id="324"/>
          </p14:sldIdLst>
        </p14:section>
        <p14:section name="Curva de crecimiento" id="{7FA098D3-52CC-4808-9EB4-4D1219DF36F0}">
          <p14:sldIdLst>
            <p14:sldId id="290"/>
            <p14:sldId id="289"/>
          </p14:sldIdLst>
        </p14:section>
        <p14:section name="Errores" id="{0B8E152F-7896-405B-9AAA-0B0C02E65D58}">
          <p14:sldIdLst>
            <p14:sldId id="316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054A"/>
    <a:srgbClr val="2400FA"/>
    <a:srgbClr val="4909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9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5B391-FD7E-4058-B2A2-A705318F7DF7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8CA56-2240-4BE9-B260-DF813B7B32F8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4884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8CA56-2240-4BE9-B260-DF813B7B32F8}" type="slidenum">
              <a:rPr lang="es-419" smtClean="0"/>
              <a:t>12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238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8CA56-2240-4BE9-B260-DF813B7B32F8}" type="slidenum">
              <a:rPr lang="es-419" smtClean="0"/>
              <a:t>16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5379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057D-310D-45DE-8F98-C1E84B05D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B81559-BA5E-44EC-9602-5D61BD426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E94DF-21B7-4490-9AE4-CF35B3B29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D9158-C53C-4A91-9082-5FC6D3E2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43881-AF57-4DA7-9D8E-05864B5B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70489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2213-453D-41A3-A943-926139E67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3DF02-A02B-4FF6-8F69-5D20DC4A6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6111D-BE38-4220-ADCE-A2C95EB8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14156-E4B8-4ED8-B823-C5456FD8C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1E501-A779-485E-BBB5-02AEFD18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5928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128AB5-285D-4B2D-8CEB-832888C7C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C3AFE-59D4-4BD9-89BD-3DC85FC2C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27982-8BEF-43AC-B8E7-62115F6DC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0736A-1C61-4068-8DAF-C85143BD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225D7-11ED-4F1F-9985-E85B5F08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8629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2F14-A318-4E71-A30C-EA6F85A1E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E7C70-C9FB-4BEF-954B-AE8299D9C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2A904-4AAD-410C-8E25-E979E1213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FD8EF-830C-482D-99BB-9648ED0B3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83DAD-9F7A-4516-A358-F3ADF001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2411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9D5AB-5C13-4CB1-A443-1DDB45EC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D62EB-8C96-4FD5-B801-FF3EC6566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1BBC0-4073-4711-9B38-9468C8C6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C6747-6126-4AAD-8BB4-C4BFE18A0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515EF-2C8A-41A9-84B0-E511A645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05765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053B9-EDBD-47ED-A754-D06DCAAB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F03B-33B4-4998-95D7-40E46B440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FC06D-C328-4C2B-9642-F5632D74A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BF292-E6D3-42C2-8349-EA7953801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C4AE0-B84E-4861-8F68-0A9E64E28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192F73-B3BB-4F48-869C-AECEA3F9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96932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1C65-4FC6-42E3-B31C-EF9B0E6D7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F989-27EB-4540-9D7B-1096A8585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31565-33C8-43EE-822A-D5EB54D2F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86113-F8AD-4AE1-B3AC-0DC7FFF8E7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E0D59A-FD38-4F79-8B6B-CBF19ADB7E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B8D9C-2154-4822-BB00-A4DDE12A2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A0522-E216-4736-9647-744F233E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AC540A-1A5D-4006-A189-548AF16F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5309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D13A0-B7DC-4835-9F60-ABB447E1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105D71-D139-4CBB-B09C-EC4D0C42B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E5260-AFCC-43D1-B8C4-1378F4EEE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DEAC6-FEE6-49EA-8E43-FB61F660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5612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5535F-169C-4C81-A064-5B0016E7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98FE2-A4B6-4423-AF11-32664E878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E316D-C916-48D5-91E6-03E0D1ED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39027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7ACD2-237E-4277-BF68-8C2A0996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5D3A3-A64B-42FC-B1B7-6A370AC14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C7085-7AA1-4499-921A-DEA666E3E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EB944E-B62C-4807-B11B-6407C8CB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D8DAC-964A-4559-BAFB-B67FD9C11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05526-5E3B-421B-8FA8-630210EDD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888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4938-46DA-4153-8CBA-1F72D7313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5B9F16-0249-4809-8D34-200C86E43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C5FA6-708B-4CB0-96CE-7EB3C6AF0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9A3C6-0432-4AD7-A34B-0CC49C1F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05840-7CC9-4957-A74A-FA30AAE55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24A34-3046-480C-877D-DF88C65E3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7338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C57BFE-BC55-4E6E-A617-336E5078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419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A7DD5-356B-4DAA-83A1-AD4BFD154D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4257-2187-409C-8508-9C459901A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687F-EBEE-47C0-B400-83B57A4B75C6}" type="datetimeFigureOut">
              <a:rPr lang="es-419" smtClean="0"/>
              <a:t>22/2/2021</a:t>
            </a:fld>
            <a:endParaRPr lang="es-419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5FA9C-848E-41E3-911D-90A73B4BAD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F4F3F-32A5-49DE-A63E-FAB68C7A5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0FF55-EFAC-4487-B88C-8981CD445647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982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4.png"/><Relationship Id="rId5" Type="http://schemas.openxmlformats.org/officeDocument/2006/relationships/image" Target="../media/image8.png"/><Relationship Id="rId10" Type="http://schemas.openxmlformats.org/officeDocument/2006/relationships/image" Target="../media/image380.png"/><Relationship Id="rId4" Type="http://schemas.openxmlformats.org/officeDocument/2006/relationships/image" Target="../media/image1.png"/><Relationship Id="rId9" Type="http://schemas.openxmlformats.org/officeDocument/2006/relationships/image" Target="../media/image340.png"/><Relationship Id="rId14" Type="http://schemas.openxmlformats.org/officeDocument/2006/relationships/image" Target="../media/image2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1.png"/><Relationship Id="rId5" Type="http://schemas.openxmlformats.org/officeDocument/2006/relationships/image" Target="../media/image35.png"/><Relationship Id="rId10" Type="http://schemas.openxmlformats.org/officeDocument/2006/relationships/image" Target="../media/image3.png"/><Relationship Id="rId4" Type="http://schemas.openxmlformats.org/officeDocument/2006/relationships/image" Target="../media/image460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3" Type="http://schemas.openxmlformats.org/officeDocument/2006/relationships/image" Target="../media/image1.png"/><Relationship Id="rId12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3.png"/><Relationship Id="rId15" Type="http://schemas.openxmlformats.org/officeDocument/2006/relationships/image" Target="../media/image56.png"/><Relationship Id="rId10" Type="http://schemas.openxmlformats.org/officeDocument/2006/relationships/image" Target="../media/image67.png"/><Relationship Id="rId9" Type="http://schemas.openxmlformats.org/officeDocument/2006/relationships/image" Target="../media/image66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40.png"/><Relationship Id="rId5" Type="http://schemas.openxmlformats.org/officeDocument/2006/relationships/image" Target="../media/image72.png"/><Relationship Id="rId10" Type="http://schemas.microsoft.com/office/2007/relationships/hdphoto" Target="../media/hdphoto2.wdp"/><Relationship Id="rId4" Type="http://schemas.openxmlformats.org/officeDocument/2006/relationships/image" Target="../media/image1.png"/><Relationship Id="rId9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6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78.png"/><Relationship Id="rId9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.png"/><Relationship Id="rId7" Type="http://schemas.openxmlformats.org/officeDocument/2006/relationships/image" Target="../media/image93.png"/><Relationship Id="rId12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84.png"/><Relationship Id="rId10" Type="http://schemas.openxmlformats.org/officeDocument/2006/relationships/image" Target="../media/image86.png"/><Relationship Id="rId9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microsoft.com/office/2007/relationships/hdphoto" Target="../media/hdphoto2.wdp"/><Relationship Id="rId4" Type="http://schemas.openxmlformats.org/officeDocument/2006/relationships/image" Target="../media/image78.pn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89.png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102.png"/><Relationship Id="rId5" Type="http://schemas.openxmlformats.org/officeDocument/2006/relationships/image" Target="../media/image90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1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.png"/><Relationship Id="rId3" Type="http://schemas.microsoft.com/office/2007/relationships/hdphoto" Target="../media/hdphoto3.wdp"/><Relationship Id="rId7" Type="http://schemas.openxmlformats.org/officeDocument/2006/relationships/image" Target="../media/image600.png"/><Relationship Id="rId12" Type="http://schemas.openxmlformats.org/officeDocument/2006/relationships/image" Target="../media/image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11" Type="http://schemas.openxmlformats.org/officeDocument/2006/relationships/image" Target="../media/image640.png"/><Relationship Id="rId10" Type="http://schemas.openxmlformats.org/officeDocument/2006/relationships/image" Target="../media/image630.png"/><Relationship Id="rId9" Type="http://schemas.openxmlformats.org/officeDocument/2006/relationships/image" Target="../media/image620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7.png"/><Relationship Id="rId4" Type="http://schemas.openxmlformats.org/officeDocument/2006/relationships/image" Target="../media/image650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18.png"/><Relationship Id="rId4" Type="http://schemas.openxmlformats.org/officeDocument/2006/relationships/image" Target="../media/image6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0.png"/><Relationship Id="rId3" Type="http://schemas.openxmlformats.org/officeDocument/2006/relationships/image" Target="../media/image1.png"/><Relationship Id="rId7" Type="http://schemas.openxmlformats.org/officeDocument/2006/relationships/image" Target="../media/image126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3.png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28.png"/><Relationship Id="rId5" Type="http://schemas.openxmlformats.org/officeDocument/2006/relationships/image" Target="../media/image124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3.png"/><Relationship Id="rId9" Type="http://schemas.microsoft.com/office/2007/relationships/hdphoto" Target="../media/hdphoto2.wdp"/><Relationship Id="rId14" Type="http://schemas.openxmlformats.org/officeDocument/2006/relationships/image" Target="../media/image1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500.png"/><Relationship Id="rId7" Type="http://schemas.openxmlformats.org/officeDocument/2006/relationships/image" Target="../media/image67.png"/><Relationship Id="rId2" Type="http://schemas.openxmlformats.org/officeDocument/2006/relationships/image" Target="../media/image64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.png"/><Relationship Id="rId10" Type="http://schemas.openxmlformats.org/officeDocument/2006/relationships/image" Target="../media/image700.png"/><Relationship Id="rId4" Type="http://schemas.openxmlformats.org/officeDocument/2006/relationships/image" Target="../media/image3.png"/><Relationship Id="rId9" Type="http://schemas.openxmlformats.org/officeDocument/2006/relationships/image" Target="../media/image6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35.png"/><Relationship Id="rId10" Type="http://schemas.openxmlformats.org/officeDocument/2006/relationships/image" Target="../media/image681.png"/><Relationship Id="rId4" Type="http://schemas.openxmlformats.org/officeDocument/2006/relationships/image" Target="../media/image78.png"/><Relationship Id="rId9" Type="http://schemas.openxmlformats.org/officeDocument/2006/relationships/image" Target="../media/image63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12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9.png"/><Relationship Id="rId17" Type="http://schemas.openxmlformats.org/officeDocument/2006/relationships/image" Target="../media/image200.png"/><Relationship Id="rId2" Type="http://schemas.openxmlformats.org/officeDocument/2006/relationships/image" Target="../media/image3.png"/><Relationship Id="rId16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4AAE409-94F8-48B6-9AF1-E33FB1182003}"/>
              </a:ext>
            </a:extLst>
          </p:cNvPr>
          <p:cNvSpPr txBox="1"/>
          <p:nvPr/>
        </p:nvSpPr>
        <p:spPr>
          <a:xfrm>
            <a:off x="678351" y="2262300"/>
            <a:ext cx="101566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Estudio del último eclipse </a:t>
            </a:r>
            <a:r>
              <a:rPr lang="es-ES" sz="3200" b="1" dirty="0" err="1"/>
              <a:t>cromosférico</a:t>
            </a:r>
            <a:r>
              <a:rPr lang="es-ES" sz="3200" b="1" dirty="0"/>
              <a:t> de Zeta </a:t>
            </a:r>
            <a:r>
              <a:rPr lang="es-ES" sz="3200" b="1" dirty="0" err="1"/>
              <a:t>Aurigae</a:t>
            </a:r>
            <a:r>
              <a:rPr lang="es-ES" sz="3200" b="1" dirty="0"/>
              <a:t>, Otoño 2019</a:t>
            </a:r>
            <a:endParaRPr lang="es-419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EB291-E3B0-42E5-8883-572DAB8BFA15}"/>
              </a:ext>
            </a:extLst>
          </p:cNvPr>
          <p:cNvSpPr txBox="1"/>
          <p:nvPr/>
        </p:nvSpPr>
        <p:spPr>
          <a:xfrm>
            <a:off x="679007" y="4777651"/>
            <a:ext cx="10156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Autora: Natalia Lucía Oliveros Gómez</a:t>
            </a:r>
            <a:endParaRPr lang="es-419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E3353-671D-47BA-9FB2-4D969AA01276}"/>
              </a:ext>
            </a:extLst>
          </p:cNvPr>
          <p:cNvSpPr txBox="1"/>
          <p:nvPr/>
        </p:nvSpPr>
        <p:spPr>
          <a:xfrm>
            <a:off x="7347279" y="4713342"/>
            <a:ext cx="4316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Director: Klaus Peter </a:t>
            </a:r>
            <a:r>
              <a:rPr lang="es-ES" sz="2400" dirty="0" err="1"/>
              <a:t>Schröder</a:t>
            </a:r>
            <a:endParaRPr lang="es-ES" sz="2400" dirty="0"/>
          </a:p>
          <a:p>
            <a:r>
              <a:rPr lang="es-ES" sz="2400" dirty="0"/>
              <a:t>Codirector: Luis A. Núñez</a:t>
            </a:r>
          </a:p>
          <a:p>
            <a:r>
              <a:rPr lang="es-ES" sz="2400" dirty="0"/>
              <a:t>Codirector: </a:t>
            </a:r>
            <a:r>
              <a:rPr lang="es-ES" sz="2400" dirty="0" err="1"/>
              <a:t>Faiber</a:t>
            </a:r>
            <a:r>
              <a:rPr lang="es-ES" sz="2400" dirty="0"/>
              <a:t> Danilo Rosas</a:t>
            </a:r>
            <a:endParaRPr lang="es-419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908153-7825-42BB-96D3-1B8138FFF2F6}"/>
              </a:ext>
            </a:extLst>
          </p:cNvPr>
          <p:cNvSpPr txBox="1"/>
          <p:nvPr/>
        </p:nvSpPr>
        <p:spPr>
          <a:xfrm>
            <a:off x="9085006" y="3500378"/>
            <a:ext cx="225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23 Febrero 2021</a:t>
            </a:r>
            <a:endParaRPr lang="es-419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C31546-E8D2-4F29-9863-8EEE99B2DDAD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F01B13F-91DA-4748-81E0-7A7378026268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1D9FB5-B716-4D78-8ED3-117636C060D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E28989-1057-4378-B440-28F8911E69D2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0EA864-3CB3-40FE-A221-B6A6D21F6503}"/>
              </a:ext>
            </a:extLst>
          </p:cNvPr>
          <p:cNvGrpSpPr/>
          <p:nvPr/>
        </p:nvGrpSpPr>
        <p:grpSpPr>
          <a:xfrm>
            <a:off x="64411" y="276707"/>
            <a:ext cx="6439628" cy="1684788"/>
            <a:chOff x="64411" y="276707"/>
            <a:chExt cx="7282868" cy="1950330"/>
          </a:xfrm>
        </p:grpSpPr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D266244A-9B74-4643-BFA5-530F8FCB6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1" y="276707"/>
              <a:ext cx="5731201" cy="1950330"/>
            </a:xfrm>
            <a:prstGeom prst="rect">
              <a:avLst/>
            </a:prstGeom>
          </p:spPr>
        </p:pic>
        <p:pic>
          <p:nvPicPr>
            <p:cNvPr id="14" name="Picture 2" descr="Grupo Halley UIS | Zenodo">
              <a:extLst>
                <a:ext uri="{FF2B5EF4-FFF2-40B4-BE49-F238E27FC236}">
                  <a16:creationId xmlns:a16="http://schemas.microsoft.com/office/drawing/2014/main" id="{6B94E792-C1AC-4754-AAF4-E8F20F7C0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4974" y="737835"/>
              <a:ext cx="1302305" cy="1006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88C63E-790A-4DEC-B8EC-878E79122AEC}"/>
              </a:ext>
            </a:extLst>
          </p:cNvPr>
          <p:cNvGrpSpPr/>
          <p:nvPr/>
        </p:nvGrpSpPr>
        <p:grpSpPr>
          <a:xfrm>
            <a:off x="8240582" y="220539"/>
            <a:ext cx="3433753" cy="1726157"/>
            <a:chOff x="8370124" y="112519"/>
            <a:chExt cx="3842653" cy="2040557"/>
          </a:xfrm>
        </p:grpSpPr>
        <p:pic>
          <p:nvPicPr>
            <p:cNvPr id="4" name="Picture 2" descr="Resultado de imagen para universidad guanajuato logo png">
              <a:extLst>
                <a:ext uri="{FF2B5EF4-FFF2-40B4-BE49-F238E27FC236}">
                  <a16:creationId xmlns:a16="http://schemas.microsoft.com/office/drawing/2014/main" id="{007C28EB-4E6E-4801-B4A5-2CDEACFB5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0124" y="112519"/>
              <a:ext cx="3646347" cy="1509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Resultado de imagen para universidad liege">
              <a:extLst>
                <a:ext uri="{FF2B5EF4-FFF2-40B4-BE49-F238E27FC236}">
                  <a16:creationId xmlns:a16="http://schemas.microsoft.com/office/drawing/2014/main" id="{5DC8819B-75FD-4B4A-ACCB-917032DEB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1428" y="1598005"/>
              <a:ext cx="1014258" cy="443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Resultado de imagen para universidad hamburgo logo">
              <a:extLst>
                <a:ext uri="{FF2B5EF4-FFF2-40B4-BE49-F238E27FC236}">
                  <a16:creationId xmlns:a16="http://schemas.microsoft.com/office/drawing/2014/main" id="{237AC6F4-0A45-400A-B8A4-49764EEBF6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544" b="5678"/>
            <a:stretch/>
          </p:blipFill>
          <p:spPr bwMode="auto">
            <a:xfrm>
              <a:off x="9616559" y="1527350"/>
              <a:ext cx="576739" cy="585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D3055246-08C4-4189-B6D1-017F238F4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4171" y="1335100"/>
              <a:ext cx="1878606" cy="817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070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55DC25-F522-474C-B6F1-232FC1CC538E}"/>
              </a:ext>
            </a:extLst>
          </p:cNvPr>
          <p:cNvSpPr/>
          <p:nvPr/>
        </p:nvSpPr>
        <p:spPr>
          <a:xfrm>
            <a:off x="1629372" y="3095397"/>
            <a:ext cx="8933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3600" b="1" dirty="0">
                <a:solidFill>
                  <a:schemeClr val="tx1"/>
                </a:solidFill>
              </a:rPr>
              <a:t>Datos observacionales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D76AF6-125D-4443-A794-ECA8C3177413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004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887200" y="6490535"/>
            <a:ext cx="31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7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ítulo 74">
            <a:extLst>
              <a:ext uri="{FF2B5EF4-FFF2-40B4-BE49-F238E27FC236}">
                <a16:creationId xmlns:a16="http://schemas.microsoft.com/office/drawing/2014/main" id="{FADB95AA-AD1F-41C6-BED1-6EC00E4AEEAD}"/>
              </a:ext>
            </a:extLst>
          </p:cNvPr>
          <p:cNvSpPr txBox="1">
            <a:spLocks/>
          </p:cNvSpPr>
          <p:nvPr/>
        </p:nvSpPr>
        <p:spPr>
          <a:xfrm>
            <a:off x="2175262" y="651613"/>
            <a:ext cx="2238292" cy="4408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400" b="1" dirty="0">
                <a:solidFill>
                  <a:srgbClr val="002060"/>
                </a:solidFill>
                <a:latin typeface="+mn-lt"/>
              </a:rPr>
              <a:t>FOTOMETRÍA</a:t>
            </a:r>
          </a:p>
        </p:txBody>
      </p:sp>
      <p:pic>
        <p:nvPicPr>
          <p:cNvPr id="33" name="Picture 32" descr="Chart, scatter chart&#10;&#10;Description automatically generated">
            <a:extLst>
              <a:ext uri="{FF2B5EF4-FFF2-40B4-BE49-F238E27FC236}">
                <a16:creationId xmlns:a16="http://schemas.microsoft.com/office/drawing/2014/main" id="{EECCE5F9-EA44-4C97-BDB3-7CA3BB270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7" y="1069346"/>
            <a:ext cx="6545384" cy="338998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110905-4FCE-48DD-8FAF-85477EF17009}"/>
              </a:ext>
            </a:extLst>
          </p:cNvPr>
          <p:cNvSpPr txBox="1"/>
          <p:nvPr/>
        </p:nvSpPr>
        <p:spPr>
          <a:xfrm>
            <a:off x="7143620" y="1128373"/>
            <a:ext cx="54368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effectLst/>
              </a:rPr>
              <a:t>American Association </a:t>
            </a:r>
            <a:r>
              <a:rPr lang="en-US" sz="1600" b="0" i="1" dirty="0">
                <a:effectLst/>
              </a:rPr>
              <a:t>of</a:t>
            </a:r>
            <a:r>
              <a:rPr lang="en-US" sz="1400" b="0" i="1" dirty="0">
                <a:effectLst/>
              </a:rPr>
              <a:t> Variable Star Observers</a:t>
            </a:r>
            <a:r>
              <a:rPr lang="en-US" sz="1400" b="0" i="0" dirty="0">
                <a:effectLst/>
              </a:rPr>
              <a:t> (AVSSO)</a:t>
            </a:r>
            <a:endParaRPr lang="es-419" sz="14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B131C36-9481-4F3A-BF82-704E827A2730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26176DD-D7FD-4BC1-9B50-9F5771E86161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9217016-119A-44FF-92B4-4409FEA255CF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C4E88F9-151E-4888-BF80-019AEB9D52A8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B1647DC-625A-40B4-A52B-394D14229239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1566B50-CF95-4290-AADA-A80C6840FD63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95E13A-B75C-490B-A5A9-E4CC1ABBB129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A4EBB09-B886-4AAC-9D6F-3F50FDC262FD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4EA3BE1-E5D3-4193-9E4F-E1EFF48EFB26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7A59194-85FB-4048-BCBC-7EBE287D5025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9A2447-9ECE-496B-8381-A7F5AC5A0ED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E8A35FE-3437-4460-A674-1937B90394A6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5A6637A7-3DF2-458C-9950-F90647F27E80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93EE688-EE2B-4B1E-AC10-975F483CEF78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noFill/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3F91E53-9E22-45E8-B4FC-C957C97D887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0676EB5B-4E68-4A69-A70C-72BB3F5B72C3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4D08A1E-C59A-4A90-81C4-98D5A954C70C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266B87-8DAE-4CE0-B4A1-249633CDF8D2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3CEEEA9-F55C-4B2D-B8B5-B21DD6772625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65B5DC9-BB67-413D-AF13-7B1186BA3BC5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noFill/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C77F29F-1895-4DF3-AD5B-F8E8DC9BB975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F02C761-C5F9-4E43-8455-61B30658CC1B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7C0B734-D926-4AF9-9296-580644C48113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54FD294-2B10-4971-818E-1636C1DF2F1D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C320527-EE26-4B03-BB1B-DA7C4F42ABCB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7C357A3-FB74-4046-8CB5-7052E63689AC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7CA8653E-328E-462D-B576-D45C22E8D4FA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pic>
        <p:nvPicPr>
          <p:cNvPr id="82" name="y2mate.com - Artist's impression of eclipsing binary_oAyQiCcIoTg_360p">
            <a:hlinkClick r:id="" action="ppaction://media"/>
            <a:extLst>
              <a:ext uri="{FF2B5EF4-FFF2-40B4-BE49-F238E27FC236}">
                <a16:creationId xmlns:a16="http://schemas.microsoft.com/office/drawing/2014/main" id="{7A1C7752-3B12-41BC-B9C4-AF25327624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20" end="2350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46471" y="1718281"/>
            <a:ext cx="4080352" cy="2413711"/>
          </a:xfrm>
          <a:prstGeom prst="rect">
            <a:avLst/>
          </a:prstGeom>
        </p:spPr>
      </p:pic>
      <p:pic>
        <p:nvPicPr>
          <p:cNvPr id="104" name="Picture 10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B223A1FB-0BE2-43C0-8261-97206655D1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1525908" y="4297940"/>
            <a:ext cx="9067160" cy="1536768"/>
          </a:xfrm>
          <a:prstGeom prst="rect">
            <a:avLst/>
          </a:prstGeom>
        </p:spPr>
      </p:pic>
      <p:sp>
        <p:nvSpPr>
          <p:cNvPr id="105" name="Título 74">
            <a:extLst>
              <a:ext uri="{FF2B5EF4-FFF2-40B4-BE49-F238E27FC236}">
                <a16:creationId xmlns:a16="http://schemas.microsoft.com/office/drawing/2014/main" id="{E09BBC5B-DB19-46D4-973B-70E77A321564}"/>
              </a:ext>
            </a:extLst>
          </p:cNvPr>
          <p:cNvSpPr txBox="1">
            <a:spLocks/>
          </p:cNvSpPr>
          <p:nvPr/>
        </p:nvSpPr>
        <p:spPr>
          <a:xfrm>
            <a:off x="1931890" y="5834708"/>
            <a:ext cx="1255237" cy="2366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800" b="1" dirty="0">
                <a:solidFill>
                  <a:schemeClr val="tx1"/>
                </a:solidFill>
                <a:latin typeface="+mn-lt"/>
              </a:rPr>
              <a:t>24 octubre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4AAC6A5-D265-468A-845B-98800C85BBAF}"/>
              </a:ext>
            </a:extLst>
          </p:cNvPr>
          <p:cNvCxnSpPr>
            <a:cxnSpLocks/>
          </p:cNvCxnSpPr>
          <p:nvPr/>
        </p:nvCxnSpPr>
        <p:spPr>
          <a:xfrm flipH="1">
            <a:off x="1525908" y="5953045"/>
            <a:ext cx="288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ítulo 74">
            <a:extLst>
              <a:ext uri="{FF2B5EF4-FFF2-40B4-BE49-F238E27FC236}">
                <a16:creationId xmlns:a16="http://schemas.microsoft.com/office/drawing/2014/main" id="{7B7B85D5-F5B4-45B2-A8CB-C3B86D15CC07}"/>
              </a:ext>
            </a:extLst>
          </p:cNvPr>
          <p:cNvSpPr txBox="1">
            <a:spLocks/>
          </p:cNvSpPr>
          <p:nvPr/>
        </p:nvSpPr>
        <p:spPr>
          <a:xfrm>
            <a:off x="3894577" y="5724730"/>
            <a:ext cx="1099898" cy="436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800" b="1" dirty="0">
                <a:solidFill>
                  <a:schemeClr val="tx1"/>
                </a:solidFill>
                <a:latin typeface="+mn-lt"/>
              </a:rPr>
              <a:t>24 - 26 </a:t>
            </a:r>
          </a:p>
          <a:p>
            <a:pPr algn="ctr"/>
            <a:r>
              <a:rPr lang="es-CO" sz="1800" b="1" dirty="0">
                <a:solidFill>
                  <a:schemeClr val="tx1"/>
                </a:solidFill>
                <a:latin typeface="+mn-lt"/>
              </a:rPr>
              <a:t>octubre</a:t>
            </a:r>
          </a:p>
        </p:txBody>
      </p:sp>
      <p:sp>
        <p:nvSpPr>
          <p:cNvPr id="108" name="Título 74">
            <a:extLst>
              <a:ext uri="{FF2B5EF4-FFF2-40B4-BE49-F238E27FC236}">
                <a16:creationId xmlns:a16="http://schemas.microsoft.com/office/drawing/2014/main" id="{1CF1D1B8-422C-4E71-96C6-0BCB6D595107}"/>
              </a:ext>
            </a:extLst>
          </p:cNvPr>
          <p:cNvSpPr txBox="1">
            <a:spLocks/>
          </p:cNvSpPr>
          <p:nvPr/>
        </p:nvSpPr>
        <p:spPr>
          <a:xfrm>
            <a:off x="5289829" y="5772202"/>
            <a:ext cx="1422787" cy="36168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800" b="1" dirty="0">
                <a:solidFill>
                  <a:schemeClr val="tx1"/>
                </a:solidFill>
                <a:latin typeface="+mn-lt"/>
              </a:rPr>
              <a:t>27 octubre</a:t>
            </a:r>
          </a:p>
          <a:p>
            <a:pPr algn="ctr"/>
            <a:r>
              <a:rPr lang="es-CO" sz="1800" b="1" dirty="0">
                <a:solidFill>
                  <a:schemeClr val="tx1"/>
                </a:solidFill>
                <a:latin typeface="+mn-lt"/>
              </a:rPr>
              <a:t> 01 diciembre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14E8457-0DE3-4708-9615-12A8923E1611}"/>
              </a:ext>
            </a:extLst>
          </p:cNvPr>
          <p:cNvCxnSpPr>
            <a:cxnSpLocks/>
          </p:cNvCxnSpPr>
          <p:nvPr/>
        </p:nvCxnSpPr>
        <p:spPr>
          <a:xfrm flipH="1">
            <a:off x="10157427" y="5934561"/>
            <a:ext cx="288027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ítulo 74">
            <a:extLst>
              <a:ext uri="{FF2B5EF4-FFF2-40B4-BE49-F238E27FC236}">
                <a16:creationId xmlns:a16="http://schemas.microsoft.com/office/drawing/2014/main" id="{995CF5A4-E452-4DEB-90C8-627B38671FB3}"/>
              </a:ext>
            </a:extLst>
          </p:cNvPr>
          <p:cNvSpPr txBox="1">
            <a:spLocks/>
          </p:cNvSpPr>
          <p:nvPr/>
        </p:nvSpPr>
        <p:spPr>
          <a:xfrm>
            <a:off x="8691035" y="5844278"/>
            <a:ext cx="1817821" cy="2366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800" b="1" dirty="0">
                <a:solidFill>
                  <a:schemeClr val="tx1"/>
                </a:solidFill>
                <a:latin typeface="+mn-lt"/>
              </a:rPr>
              <a:t>03 Diciembre</a:t>
            </a:r>
          </a:p>
        </p:txBody>
      </p:sp>
      <p:sp>
        <p:nvSpPr>
          <p:cNvPr id="111" name="Título 74">
            <a:extLst>
              <a:ext uri="{FF2B5EF4-FFF2-40B4-BE49-F238E27FC236}">
                <a16:creationId xmlns:a16="http://schemas.microsoft.com/office/drawing/2014/main" id="{6969AFEC-510B-44F5-AF96-5B47E15F1875}"/>
              </a:ext>
            </a:extLst>
          </p:cNvPr>
          <p:cNvSpPr txBox="1">
            <a:spLocks/>
          </p:cNvSpPr>
          <p:nvPr/>
        </p:nvSpPr>
        <p:spPr>
          <a:xfrm>
            <a:off x="6972894" y="5734682"/>
            <a:ext cx="1227934" cy="4367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800" b="1" dirty="0">
                <a:solidFill>
                  <a:schemeClr val="tx1"/>
                </a:solidFill>
                <a:latin typeface="+mn-lt"/>
              </a:rPr>
              <a:t>01 - 03 diciembre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CCFD111-74B7-4722-B91F-B3CCB5B75701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A91C403-966F-4BDE-8B2E-291355D7F466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C7C6A7D-4971-46AD-9479-57319C066C31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AB70E6D-AC70-4898-B5D0-DEAD768C7E5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1B54AA8C-6FF9-4B49-919B-F300C1FB641C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939AF99B-BE47-459E-8A05-A383C56F348B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5B0AEE74-0D33-459C-9DBD-DEA7E457A83B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6D9B28C-8AD0-4F6E-B054-8E61B33FE2B2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EBCC680-C158-4E42-A8F0-519250BB871B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2FCD923-9CFB-43C3-90D6-5463C422FA5F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0D5CB1C-4124-45D5-A837-E4A2B05CB9AF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25BF162F-D0FB-488E-90DA-7B5F8C46C1CB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D9222915-F285-457E-919C-DDEB33FEE6B8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4A54A116-F3B8-4178-99B4-1E9C97FB0DB2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ADDF815-1E6A-479F-BA93-CA3080FAC955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0557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4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</p:childTnLst>
        </p:cTn>
      </p:par>
    </p:tnLst>
    <p:bldLst>
      <p:bldP spid="105" grpId="0"/>
      <p:bldP spid="107" grpId="0"/>
      <p:bldP spid="108" grpId="0"/>
      <p:bldP spid="110" grpId="0"/>
      <p:bldP spid="1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887200" y="6490535"/>
            <a:ext cx="31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8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ítulo 74">
            <a:extLst>
              <a:ext uri="{FF2B5EF4-FFF2-40B4-BE49-F238E27FC236}">
                <a16:creationId xmlns:a16="http://schemas.microsoft.com/office/drawing/2014/main" id="{97A2F22E-88E3-4754-B690-B8822E88B5EE}"/>
              </a:ext>
            </a:extLst>
          </p:cNvPr>
          <p:cNvSpPr txBox="1">
            <a:spLocks/>
          </p:cNvSpPr>
          <p:nvPr/>
        </p:nvSpPr>
        <p:spPr>
          <a:xfrm>
            <a:off x="2074006" y="600773"/>
            <a:ext cx="3407695" cy="450861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800" b="1" dirty="0">
                <a:solidFill>
                  <a:srgbClr val="002060"/>
                </a:solidFill>
                <a:latin typeface="+mn-lt"/>
              </a:rPr>
              <a:t>ALTURA PROYECTADA DEL ECLIPSE</a:t>
            </a:r>
          </a:p>
        </p:txBody>
      </p:sp>
      <p:sp>
        <p:nvSpPr>
          <p:cNvPr id="34" name="Título 74">
            <a:extLst>
              <a:ext uri="{FF2B5EF4-FFF2-40B4-BE49-F238E27FC236}">
                <a16:creationId xmlns:a16="http://schemas.microsoft.com/office/drawing/2014/main" id="{AA9D6AC8-C1FB-4510-BC95-539F82E764C3}"/>
              </a:ext>
            </a:extLst>
          </p:cNvPr>
          <p:cNvSpPr txBox="1">
            <a:spLocks/>
          </p:cNvSpPr>
          <p:nvPr/>
        </p:nvSpPr>
        <p:spPr>
          <a:xfrm>
            <a:off x="1303196" y="1258752"/>
            <a:ext cx="3195049" cy="5439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800" b="1" dirty="0">
                <a:solidFill>
                  <a:schemeClr val="tx1"/>
                </a:solidFill>
                <a:latin typeface="+mn-lt"/>
              </a:rPr>
              <a:t>Altura </a:t>
            </a:r>
            <a:r>
              <a:rPr lang="es-419" sz="1800" b="1" u="none" strike="noStrike" dirty="0">
                <a:solidFill>
                  <a:schemeClr val="tx1"/>
                </a:solidFill>
                <a:effectLst/>
                <a:latin typeface="+mn-lt"/>
              </a:rPr>
              <a:t>en que la estrella está ocultada a la mitad</a:t>
            </a:r>
            <a:r>
              <a:rPr lang="es-CO" sz="1800" b="1" dirty="0">
                <a:solidFill>
                  <a:schemeClr val="tx1"/>
                </a:solidFill>
                <a:latin typeface="+mn-lt"/>
              </a:rPr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136F16-FE6D-4D1C-9804-5D28C3E00748}"/>
              </a:ext>
            </a:extLst>
          </p:cNvPr>
          <p:cNvSpPr txBox="1"/>
          <p:nvPr/>
        </p:nvSpPr>
        <p:spPr>
          <a:xfrm>
            <a:off x="5799192" y="1544699"/>
            <a:ext cx="5665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0" i="0" u="none" strike="noStrike" dirty="0">
                <a:effectLst/>
              </a:rPr>
              <a:t>Octubre 26 de 2019, a las 2:20h UTC</a:t>
            </a:r>
            <a:endParaRPr lang="es-419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CCD6479-8BE8-4820-AD21-D95B6F2A2E64}"/>
              </a:ext>
            </a:extLst>
          </p:cNvPr>
          <p:cNvSpPr txBox="1"/>
          <p:nvPr/>
        </p:nvSpPr>
        <p:spPr>
          <a:xfrm>
            <a:off x="5799192" y="2483438"/>
            <a:ext cx="59176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0" i="0" u="none" strike="noStrike" dirty="0">
                <a:effectLst/>
              </a:rPr>
              <a:t>Diciembre 03 de 2019, a las 12h UTC.</a:t>
            </a:r>
            <a:endParaRPr lang="es-419" dirty="0"/>
          </a:p>
        </p:txBody>
      </p:sp>
      <p:pic>
        <p:nvPicPr>
          <p:cNvPr id="37" name="Picture 36" descr="Shape, arrow&#10;&#10;Description automatically generated">
            <a:extLst>
              <a:ext uri="{FF2B5EF4-FFF2-40B4-BE49-F238E27FC236}">
                <a16:creationId xmlns:a16="http://schemas.microsoft.com/office/drawing/2014/main" id="{E143C80F-3AFB-4379-8C61-69D8960DF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08" y="2264717"/>
            <a:ext cx="429562" cy="402201"/>
          </a:xfrm>
          <a:prstGeom prst="rect">
            <a:avLst/>
          </a:prstGeom>
        </p:spPr>
      </p:pic>
      <p:pic>
        <p:nvPicPr>
          <p:cNvPr id="38" name="Picture 37" descr="A picture containing shape&#10;&#10;Description automatically generated">
            <a:extLst>
              <a:ext uri="{FF2B5EF4-FFF2-40B4-BE49-F238E27FC236}">
                <a16:creationId xmlns:a16="http://schemas.microsoft.com/office/drawing/2014/main" id="{980482FF-4A5B-433C-90CB-08CBD6B79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74797">
            <a:off x="5049856" y="1478995"/>
            <a:ext cx="429562" cy="424456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C738FE3-5C2A-4409-9AA7-672FA5CB1D85}"/>
              </a:ext>
            </a:extLst>
          </p:cNvPr>
          <p:cNvGrpSpPr/>
          <p:nvPr/>
        </p:nvGrpSpPr>
        <p:grpSpPr>
          <a:xfrm>
            <a:off x="1222012" y="1806784"/>
            <a:ext cx="3467018" cy="4257768"/>
            <a:chOff x="5928226" y="691902"/>
            <a:chExt cx="4125668" cy="5053264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61D0362-496C-4E27-9D42-D50CE7435144}"/>
                </a:ext>
              </a:extLst>
            </p:cNvPr>
            <p:cNvSpPr/>
            <p:nvPr/>
          </p:nvSpPr>
          <p:spPr>
            <a:xfrm>
              <a:off x="7327194" y="2197100"/>
              <a:ext cx="1980000" cy="1980000"/>
            </a:xfrm>
            <a:prstGeom prst="ellipse">
              <a:avLst/>
            </a:prstGeom>
            <a:gradFill flip="none" rotWithShape="1">
              <a:gsLst>
                <a:gs pos="0">
                  <a:srgbClr val="3ED9F8"/>
                </a:gs>
                <a:gs pos="36000">
                  <a:srgbClr val="0D8BF3"/>
                </a:gs>
                <a:gs pos="72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endParaRPr lang="es-419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D452D5D-5AC7-42D2-9070-3421D775F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0" t="37847" r="53556" b="27753"/>
            <a:stretch/>
          </p:blipFill>
          <p:spPr>
            <a:xfrm>
              <a:off x="7088163" y="691902"/>
              <a:ext cx="2965731" cy="5053264"/>
            </a:xfrm>
            <a:prstGeom prst="rect">
              <a:avLst/>
            </a:prstGeom>
          </p:spPr>
        </p:pic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1167343-5C05-4FEB-956C-2F0459D37F0A}"/>
                </a:ext>
              </a:extLst>
            </p:cNvPr>
            <p:cNvSpPr/>
            <p:nvPr/>
          </p:nvSpPr>
          <p:spPr>
            <a:xfrm>
              <a:off x="7341799" y="2212340"/>
              <a:ext cx="1944000" cy="194400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endParaRPr lang="es-419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22DD09E-314E-4E38-BBB8-7CD2561C67E5}"/>
                </a:ext>
              </a:extLst>
            </p:cNvPr>
            <p:cNvSpPr/>
            <p:nvPr/>
          </p:nvSpPr>
          <p:spPr>
            <a:xfrm>
              <a:off x="5928226" y="691902"/>
              <a:ext cx="4125668" cy="5053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9F9D839-7BD2-463A-932C-5FA7AAE3AD88}"/>
                </a:ext>
              </a:extLst>
            </p:cNvPr>
            <p:cNvCxnSpPr/>
            <p:nvPr/>
          </p:nvCxnSpPr>
          <p:spPr>
            <a:xfrm>
              <a:off x="8351520" y="3192780"/>
              <a:ext cx="123444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3ECD676-319E-480E-9D7C-93E803869DCB}"/>
                    </a:ext>
                  </a:extLst>
                </p:cNvPr>
                <p:cNvSpPr txBox="1"/>
                <p:nvPr/>
              </p:nvSpPr>
              <p:spPr>
                <a:xfrm>
                  <a:off x="8610579" y="2804148"/>
                  <a:ext cx="55733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s-419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𝒕𝒂𝒏</m:t>
                            </m:r>
                          </m:sub>
                        </m:sSub>
                      </m:oMath>
                    </m:oMathPara>
                  </a14:m>
                  <a:endParaRPr lang="es-419" b="1" dirty="0"/>
                </a:p>
                <a:p>
                  <a:endParaRPr lang="es-419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3ECD676-319E-480E-9D7C-93E803869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579" y="2804148"/>
                  <a:ext cx="557332" cy="553998"/>
                </a:xfrm>
                <a:prstGeom prst="rect">
                  <a:avLst/>
                </a:prstGeom>
                <a:blipFill>
                  <a:blip r:embed="rId8"/>
                  <a:stretch>
                    <a:fillRect l="-9333" r="-8000"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642C3F6-A97C-4BF6-A30D-01B27B005308}"/>
                </a:ext>
              </a:extLst>
            </p:cNvPr>
            <p:cNvSpPr/>
            <p:nvPr/>
          </p:nvSpPr>
          <p:spPr>
            <a:xfrm>
              <a:off x="6117744" y="2180001"/>
              <a:ext cx="1944000" cy="194400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solidFill>
                    <a:schemeClr val="tx1"/>
                  </a:solidFill>
                </a:rPr>
                <a:t>x</a:t>
              </a:r>
              <a:endParaRPr lang="es-419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7A565F-7F9B-4997-85EA-487AD47623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8163" y="1159341"/>
              <a:ext cx="929471" cy="200536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DCEDEC-7752-41BA-9975-1215EB9D7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5945" y="1517972"/>
              <a:ext cx="696617" cy="1700561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ED0A0C5-FF80-4DB2-AF38-707F62ED2458}"/>
                    </a:ext>
                  </a:extLst>
                </p:cNvPr>
                <p:cNvSpPr txBox="1"/>
                <p:nvPr/>
              </p:nvSpPr>
              <p:spPr>
                <a:xfrm>
                  <a:off x="8802698" y="2044081"/>
                  <a:ext cx="6147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s-419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ED0A0C5-FF80-4DB2-AF38-707F62ED24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698" y="2044081"/>
                  <a:ext cx="61472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6867" r="-25301" b="-32432"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6AC7853-5CE6-4DEE-9C9F-1F80BC1B2C9F}"/>
                </a:ext>
              </a:extLst>
            </p:cNvPr>
            <p:cNvCxnSpPr>
              <a:cxnSpLocks/>
            </p:cNvCxnSpPr>
            <p:nvPr/>
          </p:nvCxnSpPr>
          <p:spPr>
            <a:xfrm>
              <a:off x="8017634" y="1195682"/>
              <a:ext cx="971503" cy="42903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BE492E9-A01E-4BD3-83AE-F71C82ECA7B5}"/>
                    </a:ext>
                  </a:extLst>
                </p:cNvPr>
                <p:cNvSpPr txBox="1"/>
                <p:nvPr/>
              </p:nvSpPr>
              <p:spPr>
                <a:xfrm>
                  <a:off x="8391130" y="1010000"/>
                  <a:ext cx="614720" cy="276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s-419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BE492E9-A01E-4BD3-83AE-F71C82ECA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130" y="1010000"/>
                  <a:ext cx="614720" cy="276998"/>
                </a:xfrm>
                <a:prstGeom prst="rect">
                  <a:avLst/>
                </a:prstGeom>
                <a:blipFill>
                  <a:blip r:embed="rId10"/>
                  <a:stretch>
                    <a:fillRect l="-16867" r="-26506" b="-32432"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" name="Título 74">
            <a:extLst>
              <a:ext uri="{FF2B5EF4-FFF2-40B4-BE49-F238E27FC236}">
                <a16:creationId xmlns:a16="http://schemas.microsoft.com/office/drawing/2014/main" id="{BFA09A42-7B4D-4DAB-9063-F7E6A89D4153}"/>
              </a:ext>
            </a:extLst>
          </p:cNvPr>
          <p:cNvSpPr txBox="1">
            <a:spLocks/>
          </p:cNvSpPr>
          <p:nvPr/>
        </p:nvSpPr>
        <p:spPr>
          <a:xfrm>
            <a:off x="10092896" y="1540643"/>
            <a:ext cx="946398" cy="3353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1800" b="1" dirty="0">
                <a:solidFill>
                  <a:schemeClr val="tx1"/>
                </a:solidFill>
                <a:latin typeface="+mn-lt"/>
              </a:rPr>
              <a:t>Ingreso</a:t>
            </a:r>
            <a:endParaRPr lang="es-CO" sz="18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4" name="Título 74">
            <a:extLst>
              <a:ext uri="{FF2B5EF4-FFF2-40B4-BE49-F238E27FC236}">
                <a16:creationId xmlns:a16="http://schemas.microsoft.com/office/drawing/2014/main" id="{930B4E46-AEC4-4073-B042-3D09A2E4CCB4}"/>
              </a:ext>
            </a:extLst>
          </p:cNvPr>
          <p:cNvSpPr txBox="1">
            <a:spLocks/>
          </p:cNvSpPr>
          <p:nvPr/>
        </p:nvSpPr>
        <p:spPr>
          <a:xfrm>
            <a:off x="10092896" y="2488110"/>
            <a:ext cx="946398" cy="3353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1800" b="1" dirty="0">
                <a:solidFill>
                  <a:schemeClr val="tx1"/>
                </a:solidFill>
                <a:latin typeface="+mn-lt"/>
              </a:rPr>
              <a:t>Egreso</a:t>
            </a:r>
            <a:endParaRPr lang="es-CO" sz="1800" b="1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F0AC190-6A8F-4E63-B6AF-8F3CAD7A6AAD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CCF039-7433-4F7F-BC4F-D895480AE14D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8A0F700-C049-48B3-A1E7-9D4CBE11732B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5FACC0-4C98-4481-A5C1-8450FDDD54BE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10A264C-F991-4738-BC04-0FE50A143B20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76D49F8-E06A-42B9-9008-F8760DC057C7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27C3A15-0D3A-4A2C-A4C6-305D647B1937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EA7DA45-46A8-4F73-8489-EFA5F6881C18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ADE23ED-92DA-4C60-9F89-A615459A474F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ACFA9EE-FD47-4274-BA28-35C91926CF3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6B711C8-646B-4B09-8812-65A79CC8B0D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F456CDD-D5ED-40E9-AD42-E25609759FF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62530E5-B9D8-44E7-B92A-B176212EAEAA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CEF09AF-CC16-4E5C-AD62-4421D1FF33C2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no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1BAC48D-91B2-4B5A-A285-AAA406A5AEFA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9916D07-EB0D-4255-8C99-8B2200E9E6CC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2A1F3FA-C541-4B19-A5BC-F3D2132BF8B0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4BE295C-E41C-4578-AF93-038903BE7387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E0C1E0F-DB78-48D5-934F-F1055D54B2DF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AFE3F9A3-7101-460B-B956-8821CE218CB7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noFill/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25D506DF-F18B-40F4-AB95-CBBBA36B86D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D90FFEB-34EF-4372-A459-8AC9C34BDA9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BEAE201-0339-4BA3-83C3-15E8783B0673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B09491A-BEBC-4586-8527-89E8F00FDD9C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BB8C9AF-3105-4589-B689-1BFAEB67B663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A4C0C36-9792-43DF-8254-B1850FD33124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027F284-8B4B-4E8E-9E8D-0A7AF8745F4A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A63C7-0914-47A8-9353-C3011B5BA633}"/>
              </a:ext>
            </a:extLst>
          </p:cNvPr>
          <p:cNvSpPr/>
          <p:nvPr/>
        </p:nvSpPr>
        <p:spPr>
          <a:xfrm>
            <a:off x="10092896" y="1526995"/>
            <a:ext cx="94639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FDCC7F0-C845-47C0-A1F6-8D5CE7C49C1D}"/>
              </a:ext>
            </a:extLst>
          </p:cNvPr>
          <p:cNvGrpSpPr/>
          <p:nvPr/>
        </p:nvGrpSpPr>
        <p:grpSpPr>
          <a:xfrm>
            <a:off x="9040265" y="3267941"/>
            <a:ext cx="2195976" cy="2828227"/>
            <a:chOff x="1247750" y="3127103"/>
            <a:chExt cx="2558661" cy="3130124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D767646-B2F3-448F-A71F-CD38D004AE4E}"/>
                </a:ext>
              </a:extLst>
            </p:cNvPr>
            <p:cNvSpPr/>
            <p:nvPr/>
          </p:nvSpPr>
          <p:spPr>
            <a:xfrm>
              <a:off x="1885304" y="4056464"/>
              <a:ext cx="1226538" cy="1222520"/>
            </a:xfrm>
            <a:prstGeom prst="ellipse">
              <a:avLst/>
            </a:prstGeom>
            <a:gradFill flip="none" rotWithShape="1">
              <a:gsLst>
                <a:gs pos="0">
                  <a:srgbClr val="3ED9F8"/>
                </a:gs>
                <a:gs pos="36000">
                  <a:srgbClr val="0D8BF3"/>
                </a:gs>
                <a:gs pos="72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endParaRPr lang="es-419" dirty="0"/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0C0E6C48-845F-437D-8335-4164D36F6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0" t="37847" r="53556" b="27753"/>
            <a:stretch/>
          </p:blipFill>
          <p:spPr>
            <a:xfrm>
              <a:off x="1956858" y="3137169"/>
              <a:ext cx="1837162" cy="3120058"/>
            </a:xfrm>
            <a:prstGeom prst="rect">
              <a:avLst/>
            </a:prstGeom>
          </p:spPr>
        </p:pic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E1EC5274-7886-4845-BA63-06483E9BCF52}"/>
                </a:ext>
              </a:extLst>
            </p:cNvPr>
            <p:cNvSpPr/>
            <p:nvPr/>
          </p:nvSpPr>
          <p:spPr>
            <a:xfrm>
              <a:off x="1894355" y="4075150"/>
              <a:ext cx="1217487" cy="1179107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endParaRPr lang="es-419" dirty="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6773E66-050F-4C72-BDBB-EEE33E2A0623}"/>
                </a:ext>
              </a:extLst>
            </p:cNvPr>
            <p:cNvSpPr/>
            <p:nvPr/>
          </p:nvSpPr>
          <p:spPr>
            <a:xfrm>
              <a:off x="1250710" y="3127103"/>
              <a:ext cx="2555701" cy="312005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18236581-742C-4C83-86DF-B3A12936595F}"/>
                </a:ext>
              </a:extLst>
            </p:cNvPr>
            <p:cNvCxnSpPr/>
            <p:nvPr/>
          </p:nvCxnSpPr>
          <p:spPr>
            <a:xfrm>
              <a:off x="2751852" y="4671231"/>
              <a:ext cx="764691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AC0E906-B9C8-4B07-9A48-C9786A390F96}"/>
                    </a:ext>
                  </a:extLst>
                </p:cNvPr>
                <p:cNvSpPr txBox="1"/>
                <p:nvPr/>
              </p:nvSpPr>
              <p:spPr>
                <a:xfrm>
                  <a:off x="3226738" y="4223063"/>
                  <a:ext cx="345247" cy="3420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s-419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𝒕𝒂𝒏</m:t>
                            </m:r>
                          </m:sub>
                        </m:sSub>
                      </m:oMath>
                    </m:oMathPara>
                  </a14:m>
                  <a:endParaRPr lang="es-419" b="1" dirty="0"/>
                </a:p>
                <a:p>
                  <a:endParaRPr lang="es-419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D9B82FBE-FF42-4FCE-96E1-928147DDC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6738" y="4223063"/>
                  <a:ext cx="345247" cy="342057"/>
                </a:xfrm>
                <a:prstGeom prst="rect">
                  <a:avLst/>
                </a:prstGeom>
                <a:blipFill>
                  <a:blip r:embed="rId11"/>
                  <a:stretch>
                    <a:fillRect l="-17544" r="-36842"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7C02CD7-EB95-4671-9BFA-DE11E5332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8573" y="3737990"/>
              <a:ext cx="376866" cy="923899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A40C7B5-4F9B-40E4-B7AA-85B39E05D6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6009" y="3849162"/>
              <a:ext cx="345041" cy="837971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54BB1EF-274F-4800-8133-646536A77AD0}"/>
                </a:ext>
              </a:extLst>
            </p:cNvPr>
            <p:cNvCxnSpPr>
              <a:cxnSpLocks/>
            </p:cNvCxnSpPr>
            <p:nvPr/>
          </p:nvCxnSpPr>
          <p:spPr>
            <a:xfrm>
              <a:off x="2833572" y="3729118"/>
              <a:ext cx="280065" cy="12707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5903E22-5146-45FB-AD4D-0BBF0772DABD}"/>
                    </a:ext>
                  </a:extLst>
                </p:cNvPr>
                <p:cNvSpPr txBox="1"/>
                <p:nvPr/>
              </p:nvSpPr>
              <p:spPr>
                <a:xfrm>
                  <a:off x="1247750" y="3176327"/>
                  <a:ext cx="2444148" cy="30656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=4,39×</m:t>
                        </m:r>
                        <m:sSup>
                          <m:sSupPr>
                            <m:ctrlPr>
                              <a:rPr lang="es-419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419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419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s-419" dirty="0"/>
                          <m:t> </m:t>
                        </m:r>
                        <m:r>
                          <m:rPr>
                            <m:nor/>
                          </m:rPr>
                          <a:rPr lang="es-419" dirty="0"/>
                          <m:t>km</m:t>
                        </m:r>
                      </m:oMath>
                    </m:oMathPara>
                  </a14:m>
                  <a:endParaRPr lang="es-419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5903E22-5146-45FB-AD4D-0BBF0772D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7750" y="3176327"/>
                  <a:ext cx="2444148" cy="306567"/>
                </a:xfrm>
                <a:prstGeom prst="rect">
                  <a:avLst/>
                </a:prstGeom>
                <a:blipFill>
                  <a:blip r:embed="rId12"/>
                  <a:stretch>
                    <a:fillRect t="-4348" b="-6522"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2214E68-22AF-4F93-B6EC-0FE7C03FED94}"/>
              </a:ext>
            </a:extLst>
          </p:cNvPr>
          <p:cNvGrpSpPr/>
          <p:nvPr/>
        </p:nvGrpSpPr>
        <p:grpSpPr>
          <a:xfrm>
            <a:off x="5719097" y="3275206"/>
            <a:ext cx="2216179" cy="2804601"/>
            <a:chOff x="6550906" y="921687"/>
            <a:chExt cx="2587496" cy="313012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1F52F10-3427-4C89-8321-1A050DE2EF5E}"/>
                </a:ext>
              </a:extLst>
            </p:cNvPr>
            <p:cNvGrpSpPr/>
            <p:nvPr/>
          </p:nvGrpSpPr>
          <p:grpSpPr>
            <a:xfrm>
              <a:off x="6582701" y="921687"/>
              <a:ext cx="2555701" cy="3130124"/>
              <a:chOff x="1355137" y="3153813"/>
              <a:chExt cx="2555701" cy="3130124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9E63C695-F2B6-4A68-BEB3-0CDFB2E2D4D5}"/>
                  </a:ext>
                </a:extLst>
              </p:cNvPr>
              <p:cNvSpPr/>
              <p:nvPr/>
            </p:nvSpPr>
            <p:spPr>
              <a:xfrm>
                <a:off x="1707156" y="4083174"/>
                <a:ext cx="1226538" cy="1222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ED9F8"/>
                  </a:gs>
                  <a:gs pos="36000">
                    <a:srgbClr val="0D8BF3"/>
                  </a:gs>
                  <a:gs pos="72000">
                    <a:schemeClr val="accent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 </a:t>
                </a:r>
                <a:endParaRPr lang="es-419" dirty="0"/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55C5A139-EC90-438D-AEC9-DD0E1076F2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50" t="37847" r="53556" b="27753"/>
              <a:stretch/>
            </p:blipFill>
            <p:spPr>
              <a:xfrm>
                <a:off x="2061285" y="3163879"/>
                <a:ext cx="1837162" cy="3120058"/>
              </a:xfrm>
              <a:prstGeom prst="rect">
                <a:avLst/>
              </a:prstGeom>
            </p:spPr>
          </p:pic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7FA18858-BB2A-40F9-9244-7F368EB8A514}"/>
                  </a:ext>
                </a:extLst>
              </p:cNvPr>
              <p:cNvSpPr/>
              <p:nvPr/>
            </p:nvSpPr>
            <p:spPr>
              <a:xfrm>
                <a:off x="1716207" y="4101860"/>
                <a:ext cx="1217487" cy="1179107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dirty="0"/>
                  <a:t> </a:t>
                </a:r>
                <a:endParaRPr lang="es-419" dirty="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7906AB0-8742-4C99-A257-9D4EFAADD78B}"/>
                  </a:ext>
                </a:extLst>
              </p:cNvPr>
              <p:cNvSpPr/>
              <p:nvPr/>
            </p:nvSpPr>
            <p:spPr>
              <a:xfrm>
                <a:off x="1355137" y="3153813"/>
                <a:ext cx="2555701" cy="312005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74610A6E-7989-4CDE-BCBF-7F3726FE8085}"/>
                  </a:ext>
                </a:extLst>
              </p:cNvPr>
              <p:cNvCxnSpPr/>
              <p:nvPr/>
            </p:nvCxnSpPr>
            <p:spPr>
              <a:xfrm>
                <a:off x="2856279" y="4697941"/>
                <a:ext cx="764691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B6085741-ECFA-4432-93FC-F5E2EA18BE4C}"/>
                      </a:ext>
                    </a:extLst>
                  </p:cNvPr>
                  <p:cNvSpPr txBox="1"/>
                  <p:nvPr/>
                </p:nvSpPr>
                <p:spPr>
                  <a:xfrm>
                    <a:off x="3030642" y="4322754"/>
                    <a:ext cx="345247" cy="3420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s-419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s-419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𝒕𝒂𝒏</m:t>
                              </m:r>
                            </m:sub>
                          </m:sSub>
                        </m:oMath>
                      </m:oMathPara>
                    </a14:m>
                    <a:endParaRPr lang="es-419" b="1" dirty="0"/>
                  </a:p>
                  <a:p>
                    <a:endParaRPr lang="es-419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D1469F10-79D7-40C3-8BAE-FC1C1869A1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30642" y="4322754"/>
                    <a:ext cx="345247" cy="34205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7857" r="-39286"/>
                    </a:stretch>
                  </a:blipFill>
                </p:spPr>
                <p:txBody>
                  <a:bodyPr/>
                  <a:lstStyle/>
                  <a:p>
                    <a:r>
                      <a:rPr lang="es-419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5F293E5D-9940-4B06-A004-5FE74ED787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9863" y="3704399"/>
                <a:ext cx="406671" cy="987014"/>
              </a:xfrm>
              <a:prstGeom prst="line">
                <a:avLst/>
              </a:prstGeom>
              <a:ln w="12700"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632C069-DF95-4AB3-913B-E458D34BCA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0436" y="3875872"/>
                <a:ext cx="345041" cy="837971"/>
              </a:xfrm>
              <a:prstGeom prst="line">
                <a:avLst/>
              </a:prstGeom>
              <a:ln w="12700"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525D7ADC-5D97-4BE4-944F-748301D1FB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9466" y="3683124"/>
                <a:ext cx="533800" cy="19274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E876292-6ED9-43F9-94D3-CC96E8418267}"/>
                    </a:ext>
                  </a:extLst>
                </p:cNvPr>
                <p:cNvSpPr txBox="1"/>
                <p:nvPr/>
              </p:nvSpPr>
              <p:spPr>
                <a:xfrm>
                  <a:off x="6550906" y="945922"/>
                  <a:ext cx="2414089" cy="3091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=1,02×</m:t>
                        </m:r>
                        <m:sSup>
                          <m:sSupPr>
                            <m:ctrlPr>
                              <a:rPr lang="es-419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419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s-419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s-419" dirty="0"/>
                          <m:t> </m:t>
                        </m:r>
                        <m:r>
                          <m:rPr>
                            <m:nor/>
                          </m:rPr>
                          <a:rPr lang="es-419" dirty="0"/>
                          <m:t>km</m:t>
                        </m:r>
                      </m:oMath>
                    </m:oMathPara>
                  </a14:m>
                  <a:endParaRPr lang="es-419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7E876292-6ED9-43F9-94D3-CC96E84182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0906" y="945922"/>
                  <a:ext cx="2414089" cy="309150"/>
                </a:xfrm>
                <a:prstGeom prst="rect">
                  <a:avLst/>
                </a:prstGeom>
                <a:blipFill>
                  <a:blip r:embed="rId14"/>
                  <a:stretch>
                    <a:fillRect t="-4444" b="-8889"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0765D8B-7C5C-47BE-8138-497CA6E9DD58}"/>
              </a:ext>
            </a:extLst>
          </p:cNvPr>
          <p:cNvSpPr txBox="1"/>
          <p:nvPr/>
        </p:nvSpPr>
        <p:spPr>
          <a:xfrm>
            <a:off x="6182427" y="6080365"/>
            <a:ext cx="127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0" i="0" u="none" strike="noStrike" dirty="0">
                <a:effectLst/>
              </a:rPr>
              <a:t>Octubre 24</a:t>
            </a:r>
            <a:endParaRPr lang="es-419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B3919E1-0A29-42E9-92A6-5665B0DF3E76}"/>
              </a:ext>
            </a:extLst>
          </p:cNvPr>
          <p:cNvSpPr txBox="1"/>
          <p:nvPr/>
        </p:nvSpPr>
        <p:spPr>
          <a:xfrm>
            <a:off x="9499603" y="6081074"/>
            <a:ext cx="1277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0" i="0" u="none" strike="noStrike" dirty="0">
                <a:effectLst/>
              </a:rPr>
              <a:t>Octubre 25</a:t>
            </a:r>
            <a:endParaRPr lang="es-419" dirty="0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C5E61BD-802C-4F43-A377-A4CFFD789D9C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358CDB5-CAD7-4D02-AA86-0BA0E9B2FC68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19FE3E5-784D-4DE4-A841-C8BCBE54FA13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4E7CD22-54BC-4314-8DD3-C825026F7A3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C834ABC0-1F58-48DA-93D6-EC0EEA69649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F6B64EA-5119-4FD9-A4C9-67D098B8E53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E274F452-02D8-41F5-82E9-4F93C0EFADB8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2FFB6E6-0567-42F7-8D1C-E951DFC16ECC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D69B16-CE34-44A2-8C46-82687FD1D7DB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E818738-5611-42BA-B8B0-8FCEAC35CF85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E390B6E-D28D-45F4-A644-7F168B1EB64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D2C0D89-C9C4-452A-B99B-ECC3DB207A1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84693975-8EFC-412C-9D6B-62B27791F6A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1773694-560B-4BA5-8E87-009A0B10DE9C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CFACC32-D820-4E1C-AA79-3213EC86F4A0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66675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53" grpId="0"/>
      <p:bldP spid="54" grpId="0"/>
      <p:bldP spid="7" grpId="0" animBg="1"/>
      <p:bldP spid="134" grpId="0"/>
      <p:bldP spid="1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C74BBD24-0B01-4D5D-BA51-C7F7EA317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16" r="9253" b="-1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86CCA4-FC2F-4E07-97C1-942A54D43053}"/>
              </a:ext>
            </a:extLst>
          </p:cNvPr>
          <p:cNvSpPr/>
          <p:nvPr/>
        </p:nvSpPr>
        <p:spPr>
          <a:xfrm>
            <a:off x="5152571" y="2075543"/>
            <a:ext cx="4657344" cy="5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3CE12FB-91B6-489B-A79B-CF5F3565B64F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288D966-B46D-4A2D-AA62-1B4018AFAE4C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D28D2E7-2854-495A-86CC-B85733AF3DF4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502CA5-3BBC-4884-87EE-35B2C491C76E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0" name="Picture 2" descr="Resultado de imagen para universidad guanajuato logo png">
            <a:extLst>
              <a:ext uri="{FF2B5EF4-FFF2-40B4-BE49-F238E27FC236}">
                <a16:creationId xmlns:a16="http://schemas.microsoft.com/office/drawing/2014/main" id="{3392BA89-8FA9-4042-8FE9-66F447A2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522" y="471062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71E1A9-DBC6-4105-AB8A-92AC9769EF96}"/>
              </a:ext>
            </a:extLst>
          </p:cNvPr>
          <p:cNvSpPr txBox="1"/>
          <p:nvPr/>
        </p:nvSpPr>
        <p:spPr>
          <a:xfrm>
            <a:off x="11863551" y="6490535"/>
            <a:ext cx="34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9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08F8CD-777A-446F-9DD5-72E8BBD08595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C0DD94C9-B849-4BE4-8C48-16F3FFABE8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64" name="Título 74">
            <a:extLst>
              <a:ext uri="{FF2B5EF4-FFF2-40B4-BE49-F238E27FC236}">
                <a16:creationId xmlns:a16="http://schemas.microsoft.com/office/drawing/2014/main" id="{39B46CAF-0784-4906-8686-1DE79CF4ABA1}"/>
              </a:ext>
            </a:extLst>
          </p:cNvPr>
          <p:cNvSpPr txBox="1">
            <a:spLocks/>
          </p:cNvSpPr>
          <p:nvPr/>
        </p:nvSpPr>
        <p:spPr>
          <a:xfrm>
            <a:off x="5174389" y="2293424"/>
            <a:ext cx="2755375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800" b="1" dirty="0">
                <a:solidFill>
                  <a:schemeClr val="tx1"/>
                </a:solidFill>
                <a:latin typeface="+mn-lt"/>
              </a:rPr>
              <a:t>Telescopio TIGRE-HEROS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F03E9D-8002-4F49-A35D-A54B146240BC}"/>
              </a:ext>
            </a:extLst>
          </p:cNvPr>
          <p:cNvSpPr txBox="1"/>
          <p:nvPr/>
        </p:nvSpPr>
        <p:spPr>
          <a:xfrm>
            <a:off x="5972627" y="2905102"/>
            <a:ext cx="37139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0" i="0" u="none" strike="noStrike" dirty="0">
                <a:effectLst/>
              </a:rPr>
              <a:t>Guanajuato - México</a:t>
            </a:r>
            <a:endParaRPr lang="es-419" dirty="0">
              <a:effectLst/>
            </a:endParaRPr>
          </a:p>
          <a:p>
            <a:r>
              <a:rPr lang="es-419" b="0" i="0" u="none" strike="noStrike" dirty="0">
                <a:effectLst/>
              </a:rPr>
              <a:t>Hamburgo - Alemania</a:t>
            </a:r>
            <a:endParaRPr lang="es-419" dirty="0">
              <a:effectLst/>
            </a:endParaRPr>
          </a:p>
          <a:p>
            <a:r>
              <a:rPr lang="es-419" b="0" i="0" u="none" strike="noStrike" dirty="0" err="1">
                <a:effectLst/>
              </a:rPr>
              <a:t>Liège</a:t>
            </a:r>
            <a:r>
              <a:rPr lang="es-419" b="0" i="0" u="none" strike="noStrike" dirty="0">
                <a:effectLst/>
              </a:rPr>
              <a:t> - Bélgica</a:t>
            </a:r>
            <a:endParaRPr lang="es-419" dirty="0">
              <a:effectLst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C79B12B-AAE7-476D-B344-977415E488A3}"/>
              </a:ext>
            </a:extLst>
          </p:cNvPr>
          <p:cNvSpPr txBox="1"/>
          <p:nvPr/>
        </p:nvSpPr>
        <p:spPr>
          <a:xfrm>
            <a:off x="5174390" y="4457862"/>
            <a:ext cx="3713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b="1" i="0" u="none" strike="noStrike" dirty="0">
                <a:effectLst/>
              </a:rPr>
              <a:t>Resolución </a:t>
            </a:r>
            <a:r>
              <a:rPr lang="es-419" b="0" i="0" u="none" strike="noStrike" dirty="0">
                <a:effectLst/>
              </a:rPr>
              <a:t>21000</a:t>
            </a:r>
            <a:endParaRPr lang="es-419" dirty="0">
              <a:effectLst/>
            </a:endParaRPr>
          </a:p>
          <a:p>
            <a:r>
              <a:rPr lang="es-419" b="1" i="0" u="none" strike="noStrike" dirty="0">
                <a:effectLst/>
              </a:rPr>
              <a:t>Relación S/N </a:t>
            </a:r>
            <a:r>
              <a:rPr lang="es-419" b="0" i="0" u="none" strike="noStrike" dirty="0">
                <a:effectLst/>
              </a:rPr>
              <a:t>200-300</a:t>
            </a:r>
            <a:endParaRPr lang="es-419" dirty="0">
              <a:effectLst/>
            </a:endParaRPr>
          </a:p>
        </p:txBody>
      </p:sp>
      <p:sp>
        <p:nvSpPr>
          <p:cNvPr id="67" name="Título 74">
            <a:extLst>
              <a:ext uri="{FF2B5EF4-FFF2-40B4-BE49-F238E27FC236}">
                <a16:creationId xmlns:a16="http://schemas.microsoft.com/office/drawing/2014/main" id="{A6EFCBB5-9883-414C-93C3-12A0E236A436}"/>
              </a:ext>
            </a:extLst>
          </p:cNvPr>
          <p:cNvSpPr txBox="1">
            <a:spLocks/>
          </p:cNvSpPr>
          <p:nvPr/>
        </p:nvSpPr>
        <p:spPr>
          <a:xfrm>
            <a:off x="4320533" y="586690"/>
            <a:ext cx="2401956" cy="4408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400" b="1" dirty="0">
                <a:solidFill>
                  <a:srgbClr val="002060"/>
                </a:solidFill>
                <a:latin typeface="+mn-lt"/>
              </a:rPr>
              <a:t>ESPECTROSCOPÍA</a:t>
            </a:r>
          </a:p>
        </p:txBody>
      </p:sp>
      <p:pic>
        <p:nvPicPr>
          <p:cNvPr id="43" name="Picture 42" descr="A close - up of a car engine&#10;&#10;Description automatically generated with medium confidence">
            <a:extLst>
              <a:ext uri="{FF2B5EF4-FFF2-40B4-BE49-F238E27FC236}">
                <a16:creationId xmlns:a16="http://schemas.microsoft.com/office/drawing/2014/main" id="{B23DB2CE-F0FE-4ABD-B45C-0E1797D2A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19" y="389238"/>
            <a:ext cx="2884017" cy="372291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0AA3C18-8B09-498C-A321-18752E8180B6}"/>
              </a:ext>
            </a:extLst>
          </p:cNvPr>
          <p:cNvSpPr txBox="1"/>
          <p:nvPr/>
        </p:nvSpPr>
        <p:spPr>
          <a:xfrm>
            <a:off x="4716030" y="5920743"/>
            <a:ext cx="3407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chemeClr val="tx2"/>
                </a:solidFill>
              </a:rPr>
              <a:t>Schmitt, J. H. M. M. </a:t>
            </a:r>
            <a:r>
              <a:rPr lang="es-419" sz="14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y cols. (2014) </a:t>
            </a:r>
            <a:r>
              <a:rPr lang="es-419" sz="1400" b="1" i="1" dirty="0" err="1">
                <a:solidFill>
                  <a:schemeClr val="tx2"/>
                </a:solidFill>
              </a:rPr>
              <a:t>Astronomische</a:t>
            </a:r>
            <a:r>
              <a:rPr lang="es-419" sz="1400" b="1" i="1" dirty="0">
                <a:solidFill>
                  <a:schemeClr val="tx2"/>
                </a:solidFill>
              </a:rPr>
              <a:t> </a:t>
            </a:r>
            <a:r>
              <a:rPr lang="es-419" sz="1400" b="1" i="1" dirty="0" err="1">
                <a:solidFill>
                  <a:schemeClr val="tx2"/>
                </a:solidFill>
              </a:rPr>
              <a:t>Nachrichten</a:t>
            </a:r>
            <a:endParaRPr lang="es-419" sz="1400" b="1" i="1" dirty="0">
              <a:solidFill>
                <a:schemeClr val="tx2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283D912-A9A9-4ED4-B3F7-CDD0475CF2F8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5143B4B-728F-4B78-89DD-FB900A76A995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7F6EDD1-BC94-44CC-8AC7-7E7A218DF23E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2FA56B0-2F81-42AB-80D1-533966C03196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588378A-7F99-4165-9C1D-742E26EA2594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EFA0904-7D64-441A-AE95-FFD7B4B19BD8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D50EF6CD-9019-4604-9714-3535EF12593E}"/>
              </a:ext>
            </a:extLst>
          </p:cNvPr>
          <p:cNvSpPr/>
          <p:nvPr/>
        </p:nvSpPr>
        <p:spPr>
          <a:xfrm>
            <a:off x="3789365" y="241175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02DCD88-712A-4E4D-869E-23BA2F1B811E}"/>
              </a:ext>
            </a:extLst>
          </p:cNvPr>
          <p:cNvSpPr/>
          <p:nvPr/>
        </p:nvSpPr>
        <p:spPr>
          <a:xfrm>
            <a:off x="3890251" y="242021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452135C-32F5-4BC2-B819-9661CBFE8696}"/>
              </a:ext>
            </a:extLst>
          </p:cNvPr>
          <p:cNvSpPr/>
          <p:nvPr/>
        </p:nvSpPr>
        <p:spPr>
          <a:xfrm>
            <a:off x="3992216" y="243136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3AFD8F60-45DE-4759-8398-FFE1EE25AF83}"/>
              </a:ext>
            </a:extLst>
          </p:cNvPr>
          <p:cNvSpPr/>
          <p:nvPr/>
        </p:nvSpPr>
        <p:spPr>
          <a:xfrm>
            <a:off x="4086789" y="240906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C6CEBE0-7ABE-4B21-9D04-254268909A70}"/>
              </a:ext>
            </a:extLst>
          </p:cNvPr>
          <p:cNvSpPr/>
          <p:nvPr/>
        </p:nvSpPr>
        <p:spPr>
          <a:xfrm>
            <a:off x="4188755" y="242021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1D626A4-62B7-42A5-AAA2-692FB64946BF}"/>
              </a:ext>
            </a:extLst>
          </p:cNvPr>
          <p:cNvSpPr/>
          <p:nvPr/>
        </p:nvSpPr>
        <p:spPr>
          <a:xfrm>
            <a:off x="4289640" y="241175"/>
            <a:ext cx="54000" cy="5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924C0B2-C05B-426B-BE31-989F33081DE7}"/>
              </a:ext>
            </a:extLst>
          </p:cNvPr>
          <p:cNvSpPr/>
          <p:nvPr/>
        </p:nvSpPr>
        <p:spPr>
          <a:xfrm>
            <a:off x="4390526" y="242021"/>
            <a:ext cx="54000" cy="5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05A060B-7183-4A38-87B9-DBE5FB68E704}"/>
              </a:ext>
            </a:extLst>
          </p:cNvPr>
          <p:cNvSpPr/>
          <p:nvPr/>
        </p:nvSpPr>
        <p:spPr>
          <a:xfrm>
            <a:off x="4492491" y="243136"/>
            <a:ext cx="54000" cy="5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3A96AAC-AEE4-4E28-8ADE-CBFC9AA958DC}"/>
              </a:ext>
            </a:extLst>
          </p:cNvPr>
          <p:cNvSpPr/>
          <p:nvPr/>
        </p:nvSpPr>
        <p:spPr>
          <a:xfrm>
            <a:off x="4587064" y="240906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92E5F0C-0E42-49D4-A1C9-B6E5B20F6ECA}"/>
              </a:ext>
            </a:extLst>
          </p:cNvPr>
          <p:cNvSpPr/>
          <p:nvPr/>
        </p:nvSpPr>
        <p:spPr>
          <a:xfrm>
            <a:off x="4689030" y="242021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AD93873-4C7A-480D-A3FB-BB07B7483564}"/>
              </a:ext>
            </a:extLst>
          </p:cNvPr>
          <p:cNvSpPr/>
          <p:nvPr/>
        </p:nvSpPr>
        <p:spPr>
          <a:xfrm>
            <a:off x="4788835" y="243237"/>
            <a:ext cx="54000" cy="5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219D5A9-427B-4C2A-84E4-FA7555543BF7}"/>
              </a:ext>
            </a:extLst>
          </p:cNvPr>
          <p:cNvSpPr/>
          <p:nvPr/>
        </p:nvSpPr>
        <p:spPr>
          <a:xfrm>
            <a:off x="4889721" y="244083"/>
            <a:ext cx="54000" cy="5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7BD7E4F-3BBA-4144-BF0F-B44D36B0B9F6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indoor, wall, floor, desk&#10;&#10;Description automatically generated">
            <a:extLst>
              <a:ext uri="{FF2B5EF4-FFF2-40B4-BE49-F238E27FC236}">
                <a16:creationId xmlns:a16="http://schemas.microsoft.com/office/drawing/2014/main" id="{451C35D3-D633-4CBC-A2AA-1ACB19CEF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344" y="4057690"/>
            <a:ext cx="3600207" cy="240013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73412B5-C39F-4647-A578-56171CE1B6B5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3A407C5-655E-4ACF-A5AF-BC04E90C6C64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A539D6A-4275-44A7-AFD3-87C34CE82A86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EC7DB67-8DB4-483F-BA51-0FE2524BDE0F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6836EBA5-8B0A-48D6-B81E-D0941DE57673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14F274E-850A-4D86-B5B1-F1A80B8602C2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C3C3BD5-0DE4-4F55-A708-4019AE703E34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09937B9-2EF0-4B9B-BBF8-17D2178315F9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FDEF959-4BB4-4F95-9535-B6D23A2A1C2B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B32846D-10BE-4A3A-B124-74C7C539151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EE9D9DD0-A855-4A16-B787-072017C7AAC2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67E0D4F0-8300-4181-BA12-2A245A0AE97B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2C62237-C361-4A14-AD61-07AD091CCF2B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1AB38BB4-F7F4-42C7-9FDB-CCBFA0774CE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038935B-204D-409C-9975-40A7281D292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9023453-0571-4426-B093-E142ABC46F2F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20AE8BA-9649-4B74-A223-B8BAB6A3E5B3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FBDB42E8-4D5E-4906-96D6-D418771883A4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5FB59E0-602E-4CB7-A5E2-FDA8490CD4C3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19207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2DE9318-DD25-4979-8EC6-AB19E05E7507}"/>
              </a:ext>
            </a:extLst>
          </p:cNvPr>
          <p:cNvGrpSpPr/>
          <p:nvPr/>
        </p:nvGrpSpPr>
        <p:grpSpPr>
          <a:xfrm>
            <a:off x="584314" y="468317"/>
            <a:ext cx="4429975" cy="2113800"/>
            <a:chOff x="603589" y="408605"/>
            <a:chExt cx="5014151" cy="2360860"/>
          </a:xfrm>
        </p:grpSpPr>
        <p:pic>
          <p:nvPicPr>
            <p:cNvPr id="43" name="Picture 6" descr="Resultado de imagen para corona solar png">
              <a:extLst>
                <a:ext uri="{FF2B5EF4-FFF2-40B4-BE49-F238E27FC236}">
                  <a16:creationId xmlns:a16="http://schemas.microsoft.com/office/drawing/2014/main" id="{2D946FE8-A8D6-4694-9C8F-ABF58EA1A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394" y="408605"/>
              <a:ext cx="2360860" cy="2360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 descr="Resultado de imagen para sistema estrellas binario">
              <a:extLst>
                <a:ext uri="{FF2B5EF4-FFF2-40B4-BE49-F238E27FC236}">
                  <a16:creationId xmlns:a16="http://schemas.microsoft.com/office/drawing/2014/main" id="{38322019-1D54-482B-8225-9C75EF4B89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22" b="44167" l="44141" r="55937">
                          <a14:backgroundMark x1="48281" y1="23889" x2="48281" y2="2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94" t="19582" r="42656" b="53056"/>
            <a:stretch/>
          </p:blipFill>
          <p:spPr bwMode="auto">
            <a:xfrm>
              <a:off x="1494256" y="1157916"/>
              <a:ext cx="686910" cy="76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Resultado de imagen para estrella astronomia png">
              <a:extLst>
                <a:ext uri="{FF2B5EF4-FFF2-40B4-BE49-F238E27FC236}">
                  <a16:creationId xmlns:a16="http://schemas.microsoft.com/office/drawing/2014/main" id="{2BC7C18B-7CDF-475E-B461-0D386DCFE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9461" y="839665"/>
              <a:ext cx="1465937" cy="144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B1F17A-9FC6-4F3F-959C-C6B2E9F112A6}"/>
                </a:ext>
              </a:extLst>
            </p:cNvPr>
            <p:cNvCxnSpPr>
              <a:cxnSpLocks/>
            </p:cNvCxnSpPr>
            <p:nvPr/>
          </p:nvCxnSpPr>
          <p:spPr>
            <a:xfrm>
              <a:off x="603589" y="1577040"/>
              <a:ext cx="3996624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07C0A8-B0FB-45C9-9706-D796A529F01B}"/>
                </a:ext>
              </a:extLst>
            </p:cNvPr>
            <p:cNvSpPr txBox="1"/>
            <p:nvPr/>
          </p:nvSpPr>
          <p:spPr>
            <a:xfrm>
              <a:off x="3706820" y="909106"/>
              <a:ext cx="1910920" cy="1031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Eclipse</a:t>
              </a:r>
            </a:p>
            <a:p>
              <a:r>
                <a:rPr lang="es-ES" dirty="0" err="1"/>
                <a:t>Cromosférico</a:t>
              </a:r>
              <a:endParaRPr lang="es-ES" dirty="0"/>
            </a:p>
            <a:p>
              <a:r>
                <a:rPr lang="es-ES" dirty="0"/>
                <a:t>Primer contacto</a:t>
              </a:r>
              <a:endParaRPr lang="es-419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2B87422-5C16-4D7F-B23C-F4F799C50CE1}"/>
              </a:ext>
            </a:extLst>
          </p:cNvPr>
          <p:cNvSpPr txBox="1"/>
          <p:nvPr/>
        </p:nvSpPr>
        <p:spPr>
          <a:xfrm>
            <a:off x="5771814" y="1083842"/>
            <a:ext cx="21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Espectro Compuesto</a:t>
            </a:r>
            <a:endParaRPr lang="es-419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7D8E99-8C21-4E98-AAEA-CBC6E22D8803}"/>
              </a:ext>
            </a:extLst>
          </p:cNvPr>
          <p:cNvSpPr txBox="1"/>
          <p:nvPr/>
        </p:nvSpPr>
        <p:spPr>
          <a:xfrm>
            <a:off x="5311010" y="1667872"/>
            <a:ext cx="2986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Superposición de la estrella gigante y en secuencia principal, teniendo en cuenta componentes </a:t>
            </a:r>
            <a:r>
              <a:rPr lang="es-ES" dirty="0" err="1"/>
              <a:t>cromosféricas</a:t>
            </a:r>
            <a:endParaRPr lang="es-E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E49079-40AA-4E02-BAF7-835593A4C290}"/>
              </a:ext>
            </a:extLst>
          </p:cNvPr>
          <p:cNvSpPr txBox="1"/>
          <p:nvPr/>
        </p:nvSpPr>
        <p:spPr>
          <a:xfrm>
            <a:off x="9063821" y="1317246"/>
            <a:ext cx="214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Presencia de  todas las líneas de las dos estrellas más las de la cromósfera de la gigante</a:t>
            </a:r>
            <a:endParaRPr lang="es-419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0AD3655-CCB8-458D-93D8-0C19F5AC3277}"/>
              </a:ext>
            </a:extLst>
          </p:cNvPr>
          <p:cNvGrpSpPr/>
          <p:nvPr/>
        </p:nvGrpSpPr>
        <p:grpSpPr>
          <a:xfrm>
            <a:off x="584314" y="1849283"/>
            <a:ext cx="4131354" cy="2113800"/>
            <a:chOff x="603589" y="408605"/>
            <a:chExt cx="4676151" cy="2360860"/>
          </a:xfrm>
        </p:grpSpPr>
        <p:pic>
          <p:nvPicPr>
            <p:cNvPr id="69" name="Picture 6" descr="Resultado de imagen para corona solar png">
              <a:extLst>
                <a:ext uri="{FF2B5EF4-FFF2-40B4-BE49-F238E27FC236}">
                  <a16:creationId xmlns:a16="http://schemas.microsoft.com/office/drawing/2014/main" id="{043E5296-11E4-4960-B7AA-875078154E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394" y="408605"/>
              <a:ext cx="2360860" cy="2360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69" descr="Resultado de imagen para sistema estrellas binario">
              <a:extLst>
                <a:ext uri="{FF2B5EF4-FFF2-40B4-BE49-F238E27FC236}">
                  <a16:creationId xmlns:a16="http://schemas.microsoft.com/office/drawing/2014/main" id="{518C0033-AAC8-43B0-97D5-A4125D7C62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22" b="44167" l="44141" r="55937">
                          <a14:backgroundMark x1="48281" y1="23889" x2="48281" y2="2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94" t="19582" r="42656" b="53056"/>
            <a:stretch/>
          </p:blipFill>
          <p:spPr bwMode="auto">
            <a:xfrm>
              <a:off x="1864997" y="1157916"/>
              <a:ext cx="686910" cy="76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6" descr="Resultado de imagen para estrella astronomia png">
              <a:extLst>
                <a:ext uri="{FF2B5EF4-FFF2-40B4-BE49-F238E27FC236}">
                  <a16:creationId xmlns:a16="http://schemas.microsoft.com/office/drawing/2014/main" id="{EB1C827E-E3D4-4F7E-8674-2E3D22394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9461" y="839665"/>
              <a:ext cx="1465937" cy="144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98258BC-D0F2-4CEA-A7F9-961CA4B1BCCF}"/>
                </a:ext>
              </a:extLst>
            </p:cNvPr>
            <p:cNvCxnSpPr>
              <a:cxnSpLocks/>
            </p:cNvCxnSpPr>
            <p:nvPr/>
          </p:nvCxnSpPr>
          <p:spPr>
            <a:xfrm>
              <a:off x="603589" y="1577040"/>
              <a:ext cx="3996624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9BFACA-928B-4759-B5CF-5254AEE9F3CC}"/>
                </a:ext>
              </a:extLst>
            </p:cNvPr>
            <p:cNvSpPr txBox="1"/>
            <p:nvPr/>
          </p:nvSpPr>
          <p:spPr>
            <a:xfrm>
              <a:off x="3706821" y="1213967"/>
              <a:ext cx="1572919" cy="721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Eclipse parcial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F6E604-0B61-4986-9D53-0BDECE366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198" y="3509507"/>
            <a:ext cx="7383603" cy="309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A9822DF-025F-4AE6-B15F-020D7E4AA986}"/>
              </a:ext>
            </a:extLst>
          </p:cNvPr>
          <p:cNvSpPr txBox="1"/>
          <p:nvPr/>
        </p:nvSpPr>
        <p:spPr>
          <a:xfrm>
            <a:off x="11646143" y="6490535"/>
            <a:ext cx="55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10</a:t>
            </a:r>
            <a:endParaRPr lang="es-419" sz="2400" b="1" dirty="0">
              <a:solidFill>
                <a:schemeClr val="bg1"/>
              </a:solidFill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1183AF6-AED6-4207-AA11-384921F9B962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521FB36-3B76-4D52-A6A4-BA8D13E7CA4B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C4D6300-D945-45FE-B08A-BC048215E1F0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011D130-9A00-46A0-AC3C-AB58676A9AF0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42F7B23-DAE7-467B-8F54-EAE2795CCA0D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8AFF91A-3A43-4470-BC48-52C9ADD5A695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3505235-773F-4D4A-A041-B35B567B44B4}"/>
              </a:ext>
            </a:extLst>
          </p:cNvPr>
          <p:cNvGrpSpPr/>
          <p:nvPr/>
        </p:nvGrpSpPr>
        <p:grpSpPr>
          <a:xfrm>
            <a:off x="3789365" y="240906"/>
            <a:ext cx="453390" cy="56230"/>
            <a:chOff x="275645" y="247506"/>
            <a:chExt cx="453390" cy="56230"/>
          </a:xfrm>
          <a:solidFill>
            <a:schemeClr val="bg1"/>
          </a:solidFill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25DFAB1-3949-4564-A2DF-5794C25A7101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056E44D-33A3-4B47-BEF0-EF7849EE949C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1356F0-2BBF-4A7F-BC76-DC64AAB144AB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DACAA77-7224-4544-A26B-54C89026AA5C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C2E4CA2-5390-4AE2-BCB4-024C0A589923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E48F071-00CB-4C94-991A-53EDDB321DE2}"/>
              </a:ext>
            </a:extLst>
          </p:cNvPr>
          <p:cNvGrpSpPr/>
          <p:nvPr/>
        </p:nvGrpSpPr>
        <p:grpSpPr>
          <a:xfrm>
            <a:off x="4289640" y="240906"/>
            <a:ext cx="453390" cy="56230"/>
            <a:chOff x="275645" y="247506"/>
            <a:chExt cx="453390" cy="56230"/>
          </a:xfrm>
          <a:noFill/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E2A93D-C6A7-470C-9DD9-322B14EDBF0C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E824E29-5D5C-407D-A5C8-14856E6A3088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DB0D9A5-FFC7-4A92-B76C-18104ABA6A14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30A5456-5316-4F74-B935-2329A7936D35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3A5EC4F-BFE4-4B3C-A6C8-53541235731D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E277446-6438-4CA7-9F1F-615DBE3EB628}"/>
              </a:ext>
            </a:extLst>
          </p:cNvPr>
          <p:cNvGrpSpPr/>
          <p:nvPr/>
        </p:nvGrpSpPr>
        <p:grpSpPr>
          <a:xfrm>
            <a:off x="4788835" y="243237"/>
            <a:ext cx="154886" cy="54846"/>
            <a:chOff x="275645" y="247775"/>
            <a:chExt cx="154886" cy="54846"/>
          </a:xfrm>
          <a:noFill/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C1DE2BE-F252-48DC-81F5-278E94CF157A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BEF0232-32A2-423D-B6B7-E31192A8E535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936A2ED-E0AC-478F-9031-DA2C6C0AA0A1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D35B35F-A2F6-41C0-B6E7-E0877F7624B5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43C0FA6-4D32-44BF-A762-CE8319CC700B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C5BF18E-D2E1-428C-A9F4-92261CCF413D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9036CBF-826B-4B78-ACF1-5186F6CD44A8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1568A36-0179-48AE-9A60-ED03D30221B1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3BADCC3-90DC-4444-AF71-C1642AF285C2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8AD56E0-1837-4E2D-9F1C-C0104E33DA09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FFEB71A-B9A4-4E72-A63F-942F2AD67FA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4992FFD-276C-4028-B326-133D1C7BB4F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1DBCEA8-455A-4081-9774-A7EDD89A82EB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31E13267-F74A-4FD6-B4ED-3D42FD06B8AA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8EC16C2-0005-4650-B9A6-388EBDED9182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02EECFC-36D2-4E3A-A890-CAC715EF7697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89B96B4-0F05-428E-ABBF-8FAE4F8D37DE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5E7682F-CFB1-455A-A00D-A5B636103142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B14F5AA-0D0B-4511-B90D-2C7AD5EEB350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8BDCD39-970F-40BC-B7B8-338337901BF0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3B70649-5CCF-44B9-A241-C1A19C214C38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912D152-8B18-4449-A325-7C5864179CDE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26889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11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5DE2AB83-428E-4D6A-855B-42CAD095CB20}"/>
              </a:ext>
            </a:extLst>
          </p:cNvPr>
          <p:cNvGrpSpPr/>
          <p:nvPr/>
        </p:nvGrpSpPr>
        <p:grpSpPr>
          <a:xfrm>
            <a:off x="847609" y="1221912"/>
            <a:ext cx="3396412" cy="1903184"/>
            <a:chOff x="642754" y="1821727"/>
            <a:chExt cx="3996624" cy="236086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9017498-7EF1-4041-9905-3CA955AE8A3E}"/>
                </a:ext>
              </a:extLst>
            </p:cNvPr>
            <p:cNvGrpSpPr/>
            <p:nvPr/>
          </p:nvGrpSpPr>
          <p:grpSpPr>
            <a:xfrm>
              <a:off x="1574591" y="1821727"/>
              <a:ext cx="2360860" cy="2360860"/>
              <a:chOff x="1581718" y="22920"/>
              <a:chExt cx="2360860" cy="2360860"/>
            </a:xfrm>
          </p:grpSpPr>
          <p:pic>
            <p:nvPicPr>
              <p:cNvPr id="62" name="Picture 6" descr="Resultado de imagen para corona solar png">
                <a:extLst>
                  <a:ext uri="{FF2B5EF4-FFF2-40B4-BE49-F238E27FC236}">
                    <a16:creationId xmlns:a16="http://schemas.microsoft.com/office/drawing/2014/main" id="{4E342420-35B8-49D7-BF09-B94B1BB5E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1718" y="22920"/>
                <a:ext cx="2360860" cy="2360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62" descr="Resultado de imagen para estrella astronomia png">
                <a:extLst>
                  <a:ext uri="{FF2B5EF4-FFF2-40B4-BE49-F238E27FC236}">
                    <a16:creationId xmlns:a16="http://schemas.microsoft.com/office/drawing/2014/main" id="{957AC019-4B56-494A-B005-6967542F55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2813" y="424113"/>
                <a:ext cx="1520267" cy="15987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9A0A1A3-2754-48C5-9576-E17F8AC35370}"/>
                </a:ext>
              </a:extLst>
            </p:cNvPr>
            <p:cNvCxnSpPr>
              <a:cxnSpLocks/>
            </p:cNvCxnSpPr>
            <p:nvPr/>
          </p:nvCxnSpPr>
          <p:spPr>
            <a:xfrm>
              <a:off x="642754" y="2895601"/>
              <a:ext cx="3996624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6A86BB3-EBC1-4634-8690-847C76167475}"/>
              </a:ext>
            </a:extLst>
          </p:cNvPr>
          <p:cNvSpPr txBox="1"/>
          <p:nvPr/>
        </p:nvSpPr>
        <p:spPr>
          <a:xfrm>
            <a:off x="6006901" y="1218278"/>
            <a:ext cx="1507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Espectro Puro</a:t>
            </a:r>
            <a:endParaRPr lang="es-419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AFEEA2-3E32-414F-8D08-26C1AD114D81}"/>
              </a:ext>
            </a:extLst>
          </p:cNvPr>
          <p:cNvSpPr txBox="1"/>
          <p:nvPr/>
        </p:nvSpPr>
        <p:spPr>
          <a:xfrm>
            <a:off x="5311603" y="1661753"/>
            <a:ext cx="2986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 estrella en secuencia principal está tras la gigante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3DC146B-10FF-4001-BFFB-903A283FA284}"/>
              </a:ext>
            </a:extLst>
          </p:cNvPr>
          <p:cNvSpPr txBox="1"/>
          <p:nvPr/>
        </p:nvSpPr>
        <p:spPr>
          <a:xfrm>
            <a:off x="8970380" y="1402944"/>
            <a:ext cx="214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Presencia de  todas las líneas de la estrella gigante</a:t>
            </a:r>
            <a:endParaRPr lang="es-419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D9F16D8-EAEF-4BC3-AEBD-89F82769D3A4}"/>
              </a:ext>
            </a:extLst>
          </p:cNvPr>
          <p:cNvSpPr txBox="1"/>
          <p:nvPr/>
        </p:nvSpPr>
        <p:spPr>
          <a:xfrm>
            <a:off x="3348562" y="1778061"/>
            <a:ext cx="94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Eclipse total</a:t>
            </a:r>
            <a:endParaRPr lang="es-419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EBA393F-6016-4015-A15B-FF6CE975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87" y="3366022"/>
            <a:ext cx="7549423" cy="315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0E7D0E1-0C95-4D80-B22D-A4280F6C38D6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DC59EA4-4873-4803-A008-A37A2F1EA54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0E1BA58-AC36-4E63-9FCD-4D7A2FA3D5F8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6DB94CE-DEE9-4E94-ACA9-0B28BF5FA348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5EC87F2-086C-4F84-BE18-1A5DF432D525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562E25D-0465-4C71-A9AA-81E2EA950516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2A60D1-18D7-405C-A767-61E97B53DD5B}"/>
              </a:ext>
            </a:extLst>
          </p:cNvPr>
          <p:cNvGrpSpPr/>
          <p:nvPr/>
        </p:nvGrpSpPr>
        <p:grpSpPr>
          <a:xfrm>
            <a:off x="3789365" y="240906"/>
            <a:ext cx="453390" cy="56230"/>
            <a:chOff x="275645" y="247506"/>
            <a:chExt cx="453390" cy="56230"/>
          </a:xfrm>
          <a:solidFill>
            <a:schemeClr val="bg1"/>
          </a:solidFill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9FAB809-6BD2-4E1B-8C7F-532A4B075193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AA37D3F-71BD-494B-AACA-15161CA180F6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7D51DEC-836B-45A9-9100-C255C8172BB3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1261915-2AF2-4EC9-B89F-6F6FE3FA78D1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98EFBF6-D4CA-4380-9B26-4B369FDFD854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55AF50-A823-4092-B459-1DFEDBBB580B}"/>
              </a:ext>
            </a:extLst>
          </p:cNvPr>
          <p:cNvGrpSpPr/>
          <p:nvPr/>
        </p:nvGrpSpPr>
        <p:grpSpPr>
          <a:xfrm>
            <a:off x="4289640" y="240906"/>
            <a:ext cx="453390" cy="56230"/>
            <a:chOff x="275645" y="247506"/>
            <a:chExt cx="453390" cy="56230"/>
          </a:xfrm>
          <a:noFill/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F6E9035-CB2C-4DAE-9594-449698A9EA5E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905AB48-3B30-423D-8535-75A1E52EE94D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99EA70F-89D2-41AD-8937-B47B36C62DA1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4F1FD3A-863E-449B-B938-EAC690A4B208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9F4B073-30C8-4E18-B980-6DD5AC1A6A65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4220AC-A871-499A-8A27-44A53F936352}"/>
              </a:ext>
            </a:extLst>
          </p:cNvPr>
          <p:cNvGrpSpPr/>
          <p:nvPr/>
        </p:nvGrpSpPr>
        <p:grpSpPr>
          <a:xfrm>
            <a:off x="4788835" y="243237"/>
            <a:ext cx="154886" cy="54846"/>
            <a:chOff x="275645" y="247775"/>
            <a:chExt cx="154886" cy="54846"/>
          </a:xfrm>
          <a:noFill/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6F1EDD2-4A80-4016-AE54-FC031EA90DED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25230C5-24B1-4867-BE7D-8DB73F47DBF2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C35D6B2-3DED-467E-BA0A-4BE0403108FE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16A3CEA-DDDA-4312-8374-8B9C2341BEF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2630E6-ECB3-4DAE-8E8A-A28D398E67FC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74C3BC-1286-418C-8067-E4AED2C1DC8E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2E999B7-82E8-4C60-8456-01626967F678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270C78B-E087-4584-A8DF-88AC89859192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A3C801A-5C10-4506-A29A-61E947F6C0C7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F8BEC1B-0F35-49F4-AAEE-B11C2DA0FE4C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2823764-3360-41A9-99B8-89DC6A384B2A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9A1C78F-F473-4B30-BD9F-15D38CE93B49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3301BFA-8B13-4074-9E66-5B215C21AD2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32E04B8-B9BD-4A31-BBBF-EDE98172EF90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2BAD18-9B53-4AEA-B3DD-900D8FD05AF7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D276DDCE-8011-40D3-8B99-71E77FD80CA1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80693FD-03CC-406A-8873-B9A6CFE6E8CA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B15D15E-8E2F-40F3-9E74-B3EBFF1DAF8F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0957695-4D42-4D36-82BA-81739775BCDA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A69BD209-EA9D-4689-8E56-F7A3D38BA2D9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CB9D35F-D115-4F09-9225-6E0D066C4FB5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4D5CD02-703D-4D5F-A922-8EDB873A6B4A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253115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3" y="6490535"/>
            <a:ext cx="55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12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ítulo 74">
            <a:extLst>
              <a:ext uri="{FF2B5EF4-FFF2-40B4-BE49-F238E27FC236}">
                <a16:creationId xmlns:a16="http://schemas.microsoft.com/office/drawing/2014/main" id="{1237D5DD-FFAF-4C21-B248-CD48F951FB3E}"/>
              </a:ext>
            </a:extLst>
          </p:cNvPr>
          <p:cNvSpPr txBox="1">
            <a:spLocks/>
          </p:cNvSpPr>
          <p:nvPr/>
        </p:nvSpPr>
        <p:spPr>
          <a:xfrm>
            <a:off x="2065718" y="808799"/>
            <a:ext cx="1903827" cy="20446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NORMALIZACIÓN</a:t>
            </a:r>
          </a:p>
        </p:txBody>
      </p:sp>
      <p:pic>
        <p:nvPicPr>
          <p:cNvPr id="34" name="Picture 4" descr="Red de difracción - Wikipedia, la enciclopedia libre">
            <a:extLst>
              <a:ext uri="{FF2B5EF4-FFF2-40B4-BE49-F238E27FC236}">
                <a16:creationId xmlns:a16="http://schemas.microsoft.com/office/drawing/2014/main" id="{81FC7150-B3B3-4B3A-BC84-B6AA2710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10" y="3229789"/>
            <a:ext cx="1514099" cy="113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B1EEF08-C1ED-4365-B2B4-FFD05941556C}"/>
              </a:ext>
            </a:extLst>
          </p:cNvPr>
          <p:cNvGrpSpPr/>
          <p:nvPr/>
        </p:nvGrpSpPr>
        <p:grpSpPr>
          <a:xfrm>
            <a:off x="5831993" y="2110305"/>
            <a:ext cx="1257176" cy="1236232"/>
            <a:chOff x="36214054" y="15149538"/>
            <a:chExt cx="8020046" cy="9189781"/>
          </a:xfrm>
        </p:grpSpPr>
        <p:pic>
          <p:nvPicPr>
            <p:cNvPr id="39" name="Picture 38" descr="A picture containing game&#10;&#10;Description automatically generated">
              <a:extLst>
                <a:ext uri="{FF2B5EF4-FFF2-40B4-BE49-F238E27FC236}">
                  <a16:creationId xmlns:a16="http://schemas.microsoft.com/office/drawing/2014/main" id="{0A7BF7F3-BE8A-457B-B1EA-1DD226F53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6825" y="17587938"/>
              <a:ext cx="4867275" cy="6751381"/>
            </a:xfrm>
            <a:prstGeom prst="rect">
              <a:avLst/>
            </a:prstGeom>
          </p:spPr>
        </p:pic>
        <p:pic>
          <p:nvPicPr>
            <p:cNvPr id="40" name="Picture 12" descr="Logo Python PNG transparente - StickPNG">
              <a:extLst>
                <a:ext uri="{FF2B5EF4-FFF2-40B4-BE49-F238E27FC236}">
                  <a16:creationId xmlns:a16="http://schemas.microsoft.com/office/drawing/2014/main" id="{5C1DAA4C-511D-4ADB-A64C-C895D59A91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4054" y="15149538"/>
              <a:ext cx="4867276" cy="4876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ítulo 74">
            <a:extLst>
              <a:ext uri="{FF2B5EF4-FFF2-40B4-BE49-F238E27FC236}">
                <a16:creationId xmlns:a16="http://schemas.microsoft.com/office/drawing/2014/main" id="{37F7CC7E-3CA6-4B4F-957C-48DBFA59E822}"/>
              </a:ext>
            </a:extLst>
          </p:cNvPr>
          <p:cNvSpPr txBox="1">
            <a:spLocks/>
          </p:cNvSpPr>
          <p:nvPr/>
        </p:nvSpPr>
        <p:spPr>
          <a:xfrm>
            <a:off x="3299804" y="3457295"/>
            <a:ext cx="1346967" cy="6812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800" dirty="0">
                <a:solidFill>
                  <a:schemeClr val="tx1"/>
                </a:solidFill>
                <a:latin typeface="+mn-lt"/>
              </a:rPr>
              <a:t>+</a:t>
            </a:r>
          </a:p>
        </p:txBody>
      </p:sp>
      <p:sp>
        <p:nvSpPr>
          <p:cNvPr id="44" name="Título 74">
            <a:extLst>
              <a:ext uri="{FF2B5EF4-FFF2-40B4-BE49-F238E27FC236}">
                <a16:creationId xmlns:a16="http://schemas.microsoft.com/office/drawing/2014/main" id="{56560853-6BAE-419A-8CB7-1A2CA20FA15F}"/>
              </a:ext>
            </a:extLst>
          </p:cNvPr>
          <p:cNvSpPr txBox="1">
            <a:spLocks/>
          </p:cNvSpPr>
          <p:nvPr/>
        </p:nvSpPr>
        <p:spPr>
          <a:xfrm>
            <a:off x="3684797" y="3457295"/>
            <a:ext cx="1346967" cy="6812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800" dirty="0">
                <a:solidFill>
                  <a:schemeClr val="tx1"/>
                </a:solidFill>
                <a:latin typeface="+mn-lt"/>
              </a:rPr>
              <a:t>Continuo de la estrella</a:t>
            </a:r>
          </a:p>
        </p:txBody>
      </p:sp>
      <p:pic>
        <p:nvPicPr>
          <p:cNvPr id="1030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0242382C-9C5A-4B0D-BF14-361E5129D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10849">
            <a:off x="5438407" y="820402"/>
            <a:ext cx="1904105" cy="190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B3FFD93-95AA-44E0-A282-0260D7923992}"/>
              </a:ext>
            </a:extLst>
          </p:cNvPr>
          <p:cNvGrpSpPr/>
          <p:nvPr/>
        </p:nvGrpSpPr>
        <p:grpSpPr>
          <a:xfrm>
            <a:off x="6715434" y="5773956"/>
            <a:ext cx="6203165" cy="739789"/>
            <a:chOff x="9149645" y="5773956"/>
            <a:chExt cx="5504674" cy="73978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F7FADE-B558-4FE4-AE84-C9C3BE27DD7B}"/>
                </a:ext>
              </a:extLst>
            </p:cNvPr>
            <p:cNvSpPr txBox="1"/>
            <p:nvPr/>
          </p:nvSpPr>
          <p:spPr>
            <a:xfrm>
              <a:off x="9170283" y="6021909"/>
              <a:ext cx="496534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200" b="1" i="0" dirty="0">
                  <a:solidFill>
                    <a:schemeClr val="tx2"/>
                  </a:solidFill>
                  <a:effectLst/>
                </a:rPr>
                <a:t>Blanco-Cuaresma, y cols. (2014) </a:t>
              </a:r>
              <a:r>
                <a:rPr lang="es-419" sz="1200" b="1" i="1" dirty="0" err="1">
                  <a:solidFill>
                    <a:schemeClr val="tx2"/>
                  </a:solidFill>
                  <a:effectLst/>
                </a:rPr>
                <a:t>Astronomy</a:t>
              </a:r>
              <a:r>
                <a:rPr lang="es-419" sz="1200" b="1" i="1" dirty="0">
                  <a:solidFill>
                    <a:schemeClr val="tx2"/>
                  </a:solidFill>
                  <a:effectLst/>
                </a:rPr>
                <a:t> and </a:t>
              </a:r>
              <a:r>
                <a:rPr lang="es-419" sz="1200" b="1" i="1" dirty="0" err="1">
                  <a:solidFill>
                    <a:schemeClr val="tx2"/>
                  </a:solidFill>
                  <a:effectLst/>
                </a:rPr>
                <a:t>Astrophysics</a:t>
              </a:r>
              <a:r>
                <a:rPr lang="es-419" sz="1200" b="1" i="0" dirty="0">
                  <a:solidFill>
                    <a:schemeClr val="tx2"/>
                  </a:solidFill>
                  <a:effectLst/>
                </a:rPr>
                <a:t>. </a:t>
              </a:r>
              <a:endParaRPr lang="es-419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F4F256B-9EBD-4F04-9AF0-9CC5B4C3B42E}"/>
                </a:ext>
              </a:extLst>
            </p:cNvPr>
            <p:cNvSpPr txBox="1"/>
            <p:nvPr/>
          </p:nvSpPr>
          <p:spPr>
            <a:xfrm>
              <a:off x="9149645" y="5773956"/>
              <a:ext cx="550467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i="0" dirty="0">
                  <a:solidFill>
                    <a:schemeClr val="tx2"/>
                  </a:solidFill>
                  <a:effectLst/>
                </a:rPr>
                <a:t>Blanco-</a:t>
              </a:r>
              <a:r>
                <a:rPr lang="en-US" sz="1200" b="1" i="0" dirty="0" err="1">
                  <a:solidFill>
                    <a:schemeClr val="tx2"/>
                  </a:solidFill>
                  <a:effectLst/>
                </a:rPr>
                <a:t>Cuaresma</a:t>
              </a:r>
              <a:r>
                <a:rPr lang="en-US" sz="1200" b="1" i="0" dirty="0">
                  <a:solidFill>
                    <a:schemeClr val="tx2"/>
                  </a:solidFill>
                  <a:effectLst/>
                </a:rPr>
                <a:t>, S. (2019) </a:t>
              </a:r>
              <a:r>
                <a:rPr lang="en-US" sz="1200" b="1" i="1" dirty="0">
                  <a:solidFill>
                    <a:schemeClr val="tx2"/>
                  </a:solidFill>
                  <a:effectLst/>
                </a:rPr>
                <a:t>Monthly Notices of the Royal Astronomical Society</a:t>
              </a:r>
              <a:r>
                <a:rPr lang="en-US" sz="1200" b="1" i="0" dirty="0">
                  <a:solidFill>
                    <a:schemeClr val="tx2"/>
                  </a:solidFill>
                  <a:effectLst/>
                </a:rPr>
                <a:t>. </a:t>
              </a:r>
              <a:endParaRPr lang="es-419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5F51DE-52E3-44A6-B054-EECAC61C218D}"/>
                </a:ext>
              </a:extLst>
            </p:cNvPr>
            <p:cNvSpPr txBox="1"/>
            <p:nvPr/>
          </p:nvSpPr>
          <p:spPr>
            <a:xfrm>
              <a:off x="11269670" y="6236746"/>
              <a:ext cx="30525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419" sz="1200" b="1" dirty="0">
                  <a:solidFill>
                    <a:schemeClr val="tx2"/>
                  </a:solidFill>
                </a:rPr>
                <a:t>https://www.blancocuaresma.com/s/iSpec</a:t>
              </a:r>
            </a:p>
          </p:txBody>
        </p:sp>
      </p:grpSp>
      <p:sp>
        <p:nvSpPr>
          <p:cNvPr id="48" name="Título 74">
            <a:extLst>
              <a:ext uri="{FF2B5EF4-FFF2-40B4-BE49-F238E27FC236}">
                <a16:creationId xmlns:a16="http://schemas.microsoft.com/office/drawing/2014/main" id="{EFE07C61-DF72-4BD1-8066-765821F50795}"/>
              </a:ext>
            </a:extLst>
          </p:cNvPr>
          <p:cNvSpPr txBox="1">
            <a:spLocks/>
          </p:cNvSpPr>
          <p:nvPr/>
        </p:nvSpPr>
        <p:spPr>
          <a:xfrm>
            <a:off x="5885676" y="3971104"/>
            <a:ext cx="1227126" cy="85725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2400" dirty="0" err="1">
                <a:solidFill>
                  <a:schemeClr val="tx1"/>
                </a:solidFill>
                <a:latin typeface="+mn-lt"/>
              </a:rPr>
              <a:t>iSPar</a:t>
            </a:r>
            <a:endParaRPr lang="es-CO" sz="2400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s-CO" sz="2400" dirty="0">
                <a:solidFill>
                  <a:schemeClr val="tx1"/>
                </a:solidFill>
                <a:latin typeface="+mn-lt"/>
              </a:rPr>
              <a:t>+</a:t>
            </a:r>
          </a:p>
          <a:p>
            <a:pPr algn="ctr"/>
            <a:r>
              <a:rPr lang="es-CO" sz="2400" dirty="0" err="1">
                <a:solidFill>
                  <a:schemeClr val="tx1"/>
                </a:solidFill>
                <a:latin typeface="+mn-lt"/>
              </a:rPr>
              <a:t>iSPec</a:t>
            </a:r>
            <a:endParaRPr lang="es-CO" sz="2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95472F-13E8-49CF-9414-F0BEDD634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70" y="1141450"/>
            <a:ext cx="48482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3E5796-95FD-4151-8116-3A3404F0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98" y="4265191"/>
            <a:ext cx="48482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26D8D1F4-726D-4C32-BF29-9E7A5535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24129" flipH="1">
            <a:off x="5573669" y="4545915"/>
            <a:ext cx="1774216" cy="177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87FA0B7-7F93-494F-896C-3541EE1A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192" y="1184458"/>
            <a:ext cx="484822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6DE8628-0839-4016-8556-68668819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242" y="3652147"/>
            <a:ext cx="48291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8AA97614-5653-4D89-B3F5-1FC53D3C8AB9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9A40AB8-A351-41F1-BA78-518212C12813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668796C-9F32-407A-9C0C-B3A439E21ABE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2DE8365-9CDF-4E29-9EA9-92FEC1D31083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3CA9275-EDBD-4558-84EE-C13B44D07CD3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7994291-8CF7-472C-8EC3-A6AA5863F07F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5BFF3F-83FF-4F90-9D6A-26D8A6897D5A}"/>
              </a:ext>
            </a:extLst>
          </p:cNvPr>
          <p:cNvGrpSpPr/>
          <p:nvPr/>
        </p:nvGrpSpPr>
        <p:grpSpPr>
          <a:xfrm>
            <a:off x="3789365" y="240906"/>
            <a:ext cx="453390" cy="56230"/>
            <a:chOff x="275645" y="247506"/>
            <a:chExt cx="453390" cy="56230"/>
          </a:xfrm>
          <a:solidFill>
            <a:schemeClr val="bg1"/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D2AFD97-E7FB-4A02-A293-EC5D8604E629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9E30967-5453-44D9-927B-0F1F030AB2F3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E424695-EC54-412B-B4BF-C26D17496BC4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3D8CBDE-FB0B-4E02-9117-824F54F0F121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58B5177-76E3-414F-A793-55B53B2E3545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C65382E-CFDA-4F85-96E1-1598FEE3CC51}"/>
              </a:ext>
            </a:extLst>
          </p:cNvPr>
          <p:cNvGrpSpPr/>
          <p:nvPr/>
        </p:nvGrpSpPr>
        <p:grpSpPr>
          <a:xfrm>
            <a:off x="4289640" y="240906"/>
            <a:ext cx="453390" cy="56230"/>
            <a:chOff x="275645" y="247506"/>
            <a:chExt cx="453390" cy="56230"/>
          </a:xfrm>
          <a:noFill/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738175C-574E-4E75-8C22-C59579695517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4611A2-9B55-4685-8390-722F2B2D8B5C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03C49F8-EBAA-46BB-9907-6114091B1722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AD4998B-9BDA-460A-96FB-E2A4A3B60763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02AFDCB-3BA3-4911-9022-BB58C0E1A83A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422147-D529-49E7-A85B-1617FEEF3D6C}"/>
              </a:ext>
            </a:extLst>
          </p:cNvPr>
          <p:cNvGrpSpPr/>
          <p:nvPr/>
        </p:nvGrpSpPr>
        <p:grpSpPr>
          <a:xfrm>
            <a:off x="4788835" y="243237"/>
            <a:ext cx="154886" cy="54846"/>
            <a:chOff x="275645" y="247775"/>
            <a:chExt cx="154886" cy="54846"/>
          </a:xfrm>
          <a:noFill/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1D6A95D-BBF2-424F-8D4A-A2AACB0FB653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6C08778-34C7-416E-8F0E-59711E2D2143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EBCC7AF-9D73-400A-BE4B-AFFE8A6509C3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1F2D88F-6483-4DA9-80FB-231F8EB5B150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0E40775-9F12-4983-82D9-4C35A3386F97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1DCD644-A77D-4E24-817D-666C3527ECAD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C3D91CB4-222E-4F39-86A5-CC005352F85D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66EAB1-DD7F-4E76-B0A1-DBC90ACBC803}"/>
              </a:ext>
            </a:extLst>
          </p:cNvPr>
          <p:cNvSpPr txBox="1"/>
          <p:nvPr/>
        </p:nvSpPr>
        <p:spPr>
          <a:xfrm>
            <a:off x="6736108" y="6215160"/>
            <a:ext cx="28811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</a:rPr>
              <a:t>Rosas, F. </a:t>
            </a:r>
            <a:r>
              <a:rPr lang="en-US" sz="1200" b="1" i="0" dirty="0">
                <a:solidFill>
                  <a:schemeClr val="tx2"/>
                </a:solidFill>
                <a:effectLst/>
              </a:rPr>
              <a:t>(</a:t>
            </a:r>
            <a:r>
              <a:rPr lang="en-US" sz="1200" b="1" i="0" dirty="0" err="1">
                <a:solidFill>
                  <a:schemeClr val="tx2"/>
                </a:solidFill>
                <a:effectLst/>
              </a:rPr>
              <a:t>En</a:t>
            </a:r>
            <a:r>
              <a:rPr lang="en-US" sz="1200" b="1" i="0" dirty="0">
                <a:solidFill>
                  <a:schemeClr val="tx2"/>
                </a:solidFill>
                <a:effectLst/>
              </a:rPr>
              <a:t> </a:t>
            </a:r>
            <a:r>
              <a:rPr lang="en-US" sz="1200" b="1" i="0" dirty="0" err="1">
                <a:solidFill>
                  <a:schemeClr val="tx2"/>
                </a:solidFill>
                <a:effectLst/>
              </a:rPr>
              <a:t>preparación</a:t>
            </a:r>
            <a:r>
              <a:rPr lang="en-US" sz="1200" b="1" i="0" dirty="0">
                <a:solidFill>
                  <a:schemeClr val="tx2"/>
                </a:solidFill>
                <a:effectLst/>
              </a:rPr>
              <a:t>). </a:t>
            </a:r>
            <a:endParaRPr lang="es-419" sz="1200" b="1" dirty="0">
              <a:solidFill>
                <a:schemeClr val="tx2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5AF30B9-9694-42C6-B36E-6535A2C74BB8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5477539-7239-48B7-B47A-76BC186AB461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2D3EF5BA-52F6-41D8-BD49-222582870A8A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90B75AD-2C25-4C7E-A14B-292DE603AB6E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18208FE-7490-4E36-B3EE-CC94E379444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EB7F1449-FB38-4CE6-A78A-2964DAB3BBE3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3249BA96-EB35-472D-848E-102BC1C59156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C8E5B56-3E54-4A9C-9915-3F359B5E0DEF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A3CE85F-9468-4ABC-A8AD-4166978C59C4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40B24D8-19A2-4BC5-9EDE-1F67B00AD6BA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C8C49E0-8CB6-48C3-9349-372E078FD9D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F406151-8654-4C4F-8527-65D0886F8B9F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461E01B-193C-4980-9A2B-CF11FE1BE6FE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8492185-C0A8-48A2-BA6E-958420CC1675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E779480-F255-4BA3-8A67-10032393F1EE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415519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/>
      <p:bldP spid="9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6C8D4D-D05D-49B7-AA67-333A6A8C7D43}"/>
              </a:ext>
            </a:extLst>
          </p:cNvPr>
          <p:cNvGrpSpPr/>
          <p:nvPr/>
        </p:nvGrpSpPr>
        <p:grpSpPr>
          <a:xfrm>
            <a:off x="798931" y="1358746"/>
            <a:ext cx="3407695" cy="4140508"/>
            <a:chOff x="5928226" y="691902"/>
            <a:chExt cx="4125668" cy="505326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F6173CA-962B-4044-9706-E6FD4BA2D18A}"/>
                </a:ext>
              </a:extLst>
            </p:cNvPr>
            <p:cNvSpPr/>
            <p:nvPr/>
          </p:nvSpPr>
          <p:spPr>
            <a:xfrm>
              <a:off x="7327194" y="2197100"/>
              <a:ext cx="1980000" cy="1980000"/>
            </a:xfrm>
            <a:prstGeom prst="ellipse">
              <a:avLst/>
            </a:prstGeom>
            <a:gradFill flip="none" rotWithShape="1">
              <a:gsLst>
                <a:gs pos="0">
                  <a:srgbClr val="3ED9F8"/>
                </a:gs>
                <a:gs pos="36000">
                  <a:srgbClr val="0D8BF3"/>
                </a:gs>
                <a:gs pos="72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endParaRPr lang="es-419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1CCE23-B5BD-4202-8AB7-079C892AB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50" t="37847" r="53556" b="27753"/>
            <a:stretch/>
          </p:blipFill>
          <p:spPr>
            <a:xfrm>
              <a:off x="7088163" y="691902"/>
              <a:ext cx="2965731" cy="5053264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3C561B2-A6C2-4732-BC8C-2FC0DC2F8DBD}"/>
                </a:ext>
              </a:extLst>
            </p:cNvPr>
            <p:cNvSpPr/>
            <p:nvPr/>
          </p:nvSpPr>
          <p:spPr>
            <a:xfrm>
              <a:off x="7341799" y="2212340"/>
              <a:ext cx="1944000" cy="194400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 </a:t>
              </a:r>
              <a:endParaRPr lang="es-419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073E51-9A11-48E9-9240-F6609757A2C5}"/>
                </a:ext>
              </a:extLst>
            </p:cNvPr>
            <p:cNvSpPr/>
            <p:nvPr/>
          </p:nvSpPr>
          <p:spPr>
            <a:xfrm>
              <a:off x="5928226" y="691902"/>
              <a:ext cx="4125668" cy="50532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89AA565-14D2-4E48-AE0F-89BBB023CEBD}"/>
                </a:ext>
              </a:extLst>
            </p:cNvPr>
            <p:cNvCxnSpPr/>
            <p:nvPr/>
          </p:nvCxnSpPr>
          <p:spPr>
            <a:xfrm>
              <a:off x="8351520" y="3192780"/>
              <a:ext cx="123444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2ED50C-D47A-4C19-B036-71960B2E2B4B}"/>
                    </a:ext>
                  </a:extLst>
                </p:cNvPr>
                <p:cNvSpPr txBox="1"/>
                <p:nvPr/>
              </p:nvSpPr>
              <p:spPr>
                <a:xfrm>
                  <a:off x="8610579" y="2803005"/>
                  <a:ext cx="55733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s-419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𝒕𝒂𝒏</m:t>
                            </m:r>
                          </m:sub>
                        </m:sSub>
                      </m:oMath>
                    </m:oMathPara>
                  </a14:m>
                  <a:endParaRPr lang="es-419" b="1" dirty="0"/>
                </a:p>
                <a:p>
                  <a:endParaRPr lang="es-419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2ED50C-D47A-4C19-B036-71960B2E2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0579" y="2803005"/>
                  <a:ext cx="557332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9333" r="-8000"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60C063-9D25-4AE9-87DE-F8FCD5FCE60A}"/>
                </a:ext>
              </a:extLst>
            </p:cNvPr>
            <p:cNvSpPr/>
            <p:nvPr/>
          </p:nvSpPr>
          <p:spPr>
            <a:xfrm>
              <a:off x="6117744" y="2180001"/>
              <a:ext cx="1944000" cy="1944000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b="1" dirty="0">
                  <a:solidFill>
                    <a:schemeClr val="tx1"/>
                  </a:solidFill>
                </a:rPr>
                <a:t>x</a:t>
              </a:r>
              <a:endParaRPr lang="es-419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E2DE3A3-357C-4996-BFEB-62393C717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8163" y="1159341"/>
              <a:ext cx="929471" cy="2005360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EDEAA2F-4BDA-4AD1-80D9-1B7A3F4F5C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5945" y="1517972"/>
              <a:ext cx="696617" cy="1700561"/>
            </a:xfrm>
            <a:prstGeom prst="line">
              <a:avLst/>
            </a:prstGeom>
            <a:ln w="12700"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3BB4DCA-3EE0-443A-A9FC-8C643C317E27}"/>
                    </a:ext>
                  </a:extLst>
                </p:cNvPr>
                <p:cNvSpPr txBox="1"/>
                <p:nvPr/>
              </p:nvSpPr>
              <p:spPr>
                <a:xfrm>
                  <a:off x="8802698" y="2044081"/>
                  <a:ext cx="6147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s-419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3BB4DCA-3EE0-443A-A9FC-8C643C317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02698" y="2044081"/>
                  <a:ext cx="61472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867" r="-25301" b="-32432"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A7A411-D602-48B6-AB53-E3EC5E1FBADF}"/>
                </a:ext>
              </a:extLst>
            </p:cNvPr>
            <p:cNvCxnSpPr>
              <a:cxnSpLocks/>
            </p:cNvCxnSpPr>
            <p:nvPr/>
          </p:nvCxnSpPr>
          <p:spPr>
            <a:xfrm>
              <a:off x="8017634" y="1195682"/>
              <a:ext cx="971503" cy="42903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791347B6-749D-4CA2-9D0A-A6EBD2494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29" y="423894"/>
            <a:ext cx="4263453" cy="17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183C4DE-1C91-4B30-B45F-AEF03BD9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647" y="2100747"/>
            <a:ext cx="4279542" cy="178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96F4C67-EFA5-4815-A20D-500E91940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704" y="3983518"/>
            <a:ext cx="6224220" cy="226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C5A33503-526C-47CA-9FD2-3E45FF0B1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7778" flipV="1">
            <a:off x="5771231" y="2327706"/>
            <a:ext cx="1639625" cy="163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sultado de imagen para universidad guanajuato logo png">
            <a:extLst>
              <a:ext uri="{FF2B5EF4-FFF2-40B4-BE49-F238E27FC236}">
                <a16:creationId xmlns:a16="http://schemas.microsoft.com/office/drawing/2014/main" id="{43FD89B3-DE93-4C8A-8510-E8EEF92A7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B61ADD-3866-4563-87A0-019FCBD2C2BF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81422206-C3FB-49A9-91A3-E73CDF51A0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BDE4B2DE-8D1C-4EBF-9C80-F6DFA8D2E695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A31415-72B1-4DDD-8A81-92D9CE745F1F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B25F12B-24E0-42B5-AB70-AABC4287DF80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84D62A-7DE5-4B3A-9D9B-053DEBC22F06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61566FB-5E87-43BA-A25A-BEA99C94CE05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13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44" name="Título 74">
            <a:extLst>
              <a:ext uri="{FF2B5EF4-FFF2-40B4-BE49-F238E27FC236}">
                <a16:creationId xmlns:a16="http://schemas.microsoft.com/office/drawing/2014/main" id="{12D68654-E7FD-4504-8335-8B11024380C8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1903827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SUSTRACCIÓN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A2B6C64-55AE-4CAB-A1F8-59C3C609BFB8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92940D2-9508-4FA9-83E0-888D87E7FC10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89BC541-A13E-43D5-A2FA-95F9BB1F097A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6AA49D1-B5FF-41C2-8ADC-60EE50DA6E64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B78AF1E-8ACA-4011-930F-8534B885ABD2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A4B5D16-F8B0-4365-8B1C-2518E616507F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3A15E5-625D-47CC-A915-977944F351FF}"/>
              </a:ext>
            </a:extLst>
          </p:cNvPr>
          <p:cNvGrpSpPr/>
          <p:nvPr/>
        </p:nvGrpSpPr>
        <p:grpSpPr>
          <a:xfrm>
            <a:off x="3789365" y="240906"/>
            <a:ext cx="453390" cy="56230"/>
            <a:chOff x="275645" y="247506"/>
            <a:chExt cx="453390" cy="56230"/>
          </a:xfrm>
          <a:solidFill>
            <a:schemeClr val="bg1"/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C4D2E7A-41D5-497F-96C0-153219AC15E2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B4987A6-3C31-46A4-A747-5261B7A02DA9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BE63D8C-4976-44DC-9FB5-6B93BBDEA302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6F78656-4614-4F9D-8E47-1FACC09310D2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01F0239-C371-4DD2-8F02-B7B837C74A15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C74B2F3-3B07-4ECD-B5CF-9333C5036CEF}"/>
              </a:ext>
            </a:extLst>
          </p:cNvPr>
          <p:cNvGrpSpPr/>
          <p:nvPr/>
        </p:nvGrpSpPr>
        <p:grpSpPr>
          <a:xfrm>
            <a:off x="4289640" y="240906"/>
            <a:ext cx="453390" cy="56230"/>
            <a:chOff x="275645" y="247506"/>
            <a:chExt cx="453390" cy="56230"/>
          </a:xfrm>
          <a:noFill/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6A5077F-056F-46B4-B344-79297F2E8E11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DC1FA6B-3583-4263-A79A-01FC83182921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EE79616-244F-4D53-A489-D082AB5FD7FA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423C0D1-EC70-4ECA-A306-8032A3CCD3E9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E5742B8-50B5-4494-B8AD-CA033F5B373E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4E71F4F-4A32-4E9C-A0CD-2FA471E78B49}"/>
              </a:ext>
            </a:extLst>
          </p:cNvPr>
          <p:cNvGrpSpPr/>
          <p:nvPr/>
        </p:nvGrpSpPr>
        <p:grpSpPr>
          <a:xfrm>
            <a:off x="4788835" y="243237"/>
            <a:ext cx="154886" cy="54846"/>
            <a:chOff x="275645" y="247775"/>
            <a:chExt cx="154886" cy="54846"/>
          </a:xfrm>
          <a:noFill/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14752C9-98E8-4F48-8776-008117807750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09402C6-1D76-4C66-B7E2-F293F5D6C8D8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D796E7-34E5-4490-9DC7-21EF9DAD3149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05CAC48-DC70-4582-B5F9-345BD699478F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6467872-D729-4400-BC06-58AE15487E81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09E12FC-2953-4D63-8457-84802637CA5C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33DCE8D-BEB6-4FED-81C7-84B6BCCAEC0B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F85F9CD1-8A66-4D55-B897-B3B27A87B1BB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9C45E2B-9CA8-4272-9FC5-851A92A4F716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6D0B26A-FAE3-4311-A044-D60237536D0E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107CC3DA-40CC-418D-A690-AC8696E1C8F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044E38E-8AFA-403E-B55F-43F14E378E5C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3B0B97F-684B-43CD-809F-4C2C75E381B0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B09913F-8F2A-4E30-AF12-AD230184849E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77C8B6A-5B4A-41EA-9973-17B3BD467A38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D0FA1527-466D-48CF-AF68-A9F8768BE6C4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4ACC257F-D080-44BD-A358-50E5AFC09E29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DF578454-D7B5-4350-86CF-A76A34863E23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51BEE90A-1B1F-49D6-AAF7-C938E34EAEF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1CA798D-DC5C-4107-98DD-6EE73165819B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B99E553-A7BE-45A0-A940-AA5A06ED199A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EFE543F-2997-4714-BC98-E2ED9A0ECA7B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21433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14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ítulo 74">
            <a:extLst>
              <a:ext uri="{FF2B5EF4-FFF2-40B4-BE49-F238E27FC236}">
                <a16:creationId xmlns:a16="http://schemas.microsoft.com/office/drawing/2014/main" id="{31F0F4AA-4713-4BE6-B8FD-4ED478447D40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1903827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SUSTRACCIÓN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EB779C-7F05-4D59-8D75-D54D9141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12535"/>
            <a:ext cx="7152145" cy="258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52A41-8EEF-4DCF-8198-6CC0A6841E5C}"/>
              </a:ext>
            </a:extLst>
          </p:cNvPr>
          <p:cNvSpPr txBox="1"/>
          <p:nvPr/>
        </p:nvSpPr>
        <p:spPr>
          <a:xfrm>
            <a:off x="9144787" y="2088333"/>
            <a:ext cx="2501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La profundidad del continuo no es la misma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74CC95-A2A7-460C-BBE4-D6E7A1E23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525" y="3985029"/>
            <a:ext cx="6435240" cy="232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E70F37FC-1317-4F95-AFDB-82E161351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45467">
            <a:off x="7415471" y="2023506"/>
            <a:ext cx="1973568" cy="197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FF1D341-7D13-4364-AA22-22252BDEE523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E75E952-1351-4D26-BDE1-1B4225A2166C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E30F605-B78D-4B77-A41A-551B7D053864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0EBEB87-B409-453F-B3A8-386CB4CFB013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734C4D1-44BA-4D95-A1CD-1F5296DBE886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2F10D09-6718-4BF1-A80C-B1B067087DE7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5179A0-296A-426E-AE31-19F40A7912A2}"/>
              </a:ext>
            </a:extLst>
          </p:cNvPr>
          <p:cNvGrpSpPr/>
          <p:nvPr/>
        </p:nvGrpSpPr>
        <p:grpSpPr>
          <a:xfrm>
            <a:off x="3789365" y="240906"/>
            <a:ext cx="453390" cy="56230"/>
            <a:chOff x="275645" y="247506"/>
            <a:chExt cx="453390" cy="56230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7186603-C340-46A2-B10B-28E517C6DB10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0B68512-5204-40F8-9EBB-6ACDB5158672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F703FA5-E2A6-46D0-B053-78F12694F987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BE7548D-CBC8-447D-92DF-D30928B45368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6BEBD56-CEBE-474B-BE42-CAECCB6B1777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DC92AD9-57C6-4DB8-B2E7-1C1F29BAE462}"/>
              </a:ext>
            </a:extLst>
          </p:cNvPr>
          <p:cNvGrpSpPr/>
          <p:nvPr/>
        </p:nvGrpSpPr>
        <p:grpSpPr>
          <a:xfrm>
            <a:off x="4289640" y="240906"/>
            <a:ext cx="453390" cy="56230"/>
            <a:chOff x="275645" y="247506"/>
            <a:chExt cx="453390" cy="56230"/>
          </a:xfrm>
          <a:solidFill>
            <a:schemeClr val="bg1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80FDD0E-9F03-4261-B495-6DE55CE2863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A8577BB-4495-474E-B374-8F108DCB8211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EDF9F16-E105-4450-892B-E2DBAC50421F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F6223D7-DB37-4E25-B4FF-F9A025BB25AA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CDE95BF-72AA-471A-91E0-AAB86E9D3BE0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B57352-7A7A-483D-BDC3-EFAB9B4D7C9F}"/>
              </a:ext>
            </a:extLst>
          </p:cNvPr>
          <p:cNvGrpSpPr/>
          <p:nvPr/>
        </p:nvGrpSpPr>
        <p:grpSpPr>
          <a:xfrm>
            <a:off x="4788835" y="243237"/>
            <a:ext cx="154886" cy="54846"/>
            <a:chOff x="275645" y="247775"/>
            <a:chExt cx="154886" cy="54846"/>
          </a:xfrm>
          <a:noFill/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56490ED-43E1-457C-8AF9-20B1751B3FE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6452C33-62BB-4DBF-9E0E-CD63FE30ECCB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8646CC6-F756-4DF4-9EEF-5AEDE148A352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7A6B39C-FA82-4590-8D77-88E0EE3F0CC9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AB2BE4C-1D43-42A2-A43F-6695D6192E6D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5CACEA7-9138-4513-9542-183DC6EEE715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F9DF3194-463E-448A-B613-63D631C10E18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D5DAFF1-87B9-4712-9336-43735E434BCB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477E23C-E87B-406F-A545-6FC7D3769873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D9368EF7-9B39-49FF-9013-5EDDF5878404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B7707246-7A9B-44B8-9FB6-D83E32A1921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194DE23-77D7-4BBF-9385-77C2006EA8EF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63CE3C7-DA7E-44AC-A236-F4614F95AF01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BC32439-53F3-47B8-B25A-9E22DB29EB15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92C2A95-5008-45FC-9A3D-107175EDB212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ACA38D9-9058-43B4-8736-8ED47D91D325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107966A-389A-4896-80B0-D8A441ED5546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A4F19C7-0E73-440C-9EDA-643C47304A4F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671D5B5-64AB-4D6F-A1CB-5B594706142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CD66E31D-D6ED-421A-9850-3EBF8DCF7861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DD1932A-2728-4417-AE45-292BBF41C5A5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1392B68-E437-42CC-9E01-6F2E6583B6E0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34631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15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ítulo 74">
            <a:extLst>
              <a:ext uri="{FF2B5EF4-FFF2-40B4-BE49-F238E27FC236}">
                <a16:creationId xmlns:a16="http://schemas.microsoft.com/office/drawing/2014/main" id="{31F0F4AA-4713-4BE6-B8FD-4ED478447D40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1903827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SUSTRACCIÓN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A51319-742A-493D-8BD5-CB0C4AF23BA9}"/>
              </a:ext>
            </a:extLst>
          </p:cNvPr>
          <p:cNvGrpSpPr/>
          <p:nvPr/>
        </p:nvGrpSpPr>
        <p:grpSpPr>
          <a:xfrm>
            <a:off x="450803" y="1795193"/>
            <a:ext cx="5649818" cy="4303649"/>
            <a:chOff x="1017682" y="1550966"/>
            <a:chExt cx="6132418" cy="4619583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5FA29D-BEB4-4B0B-A743-125867E7E48B}"/>
                </a:ext>
              </a:extLst>
            </p:cNvPr>
            <p:cNvCxnSpPr/>
            <p:nvPr/>
          </p:nvCxnSpPr>
          <p:spPr>
            <a:xfrm flipV="1">
              <a:off x="1047242" y="1550966"/>
              <a:ext cx="0" cy="461958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B4A402E-EECE-43EF-8FA3-F2A1B6933D72}"/>
                </a:ext>
              </a:extLst>
            </p:cNvPr>
            <p:cNvSpPr/>
            <p:nvPr/>
          </p:nvSpPr>
          <p:spPr>
            <a:xfrm>
              <a:off x="2645787" y="5829330"/>
              <a:ext cx="75600" cy="760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AABE10E-6A40-4EB7-BC0F-8D08774BCC4D}"/>
                </a:ext>
              </a:extLst>
            </p:cNvPr>
            <p:cNvSpPr/>
            <p:nvPr/>
          </p:nvSpPr>
          <p:spPr>
            <a:xfrm>
              <a:off x="1143000" y="2353557"/>
              <a:ext cx="5499100" cy="3803563"/>
            </a:xfrm>
            <a:custGeom>
              <a:avLst/>
              <a:gdLst>
                <a:gd name="connsiteX0" fmla="*/ 0 w 5499100"/>
                <a:gd name="connsiteY0" fmla="*/ 3755143 h 3803563"/>
                <a:gd name="connsiteX1" fmla="*/ 190500 w 5499100"/>
                <a:gd name="connsiteY1" fmla="*/ 3780543 h 3803563"/>
                <a:gd name="connsiteX2" fmla="*/ 355600 w 5499100"/>
                <a:gd name="connsiteY2" fmla="*/ 3628143 h 3803563"/>
                <a:gd name="connsiteX3" fmla="*/ 571500 w 5499100"/>
                <a:gd name="connsiteY3" fmla="*/ 2066043 h 3803563"/>
                <a:gd name="connsiteX4" fmla="*/ 673100 w 5499100"/>
                <a:gd name="connsiteY4" fmla="*/ 1265943 h 3803563"/>
                <a:gd name="connsiteX5" fmla="*/ 736600 w 5499100"/>
                <a:gd name="connsiteY5" fmla="*/ 783343 h 3803563"/>
                <a:gd name="connsiteX6" fmla="*/ 850900 w 5499100"/>
                <a:gd name="connsiteY6" fmla="*/ 300743 h 3803563"/>
                <a:gd name="connsiteX7" fmla="*/ 914400 w 5499100"/>
                <a:gd name="connsiteY7" fmla="*/ 110243 h 3803563"/>
                <a:gd name="connsiteX8" fmla="*/ 977900 w 5499100"/>
                <a:gd name="connsiteY8" fmla="*/ 8643 h 3803563"/>
                <a:gd name="connsiteX9" fmla="*/ 1054100 w 5499100"/>
                <a:gd name="connsiteY9" fmla="*/ 21343 h 3803563"/>
                <a:gd name="connsiteX10" fmla="*/ 1168400 w 5499100"/>
                <a:gd name="connsiteY10" fmla="*/ 148343 h 3803563"/>
                <a:gd name="connsiteX11" fmla="*/ 1498600 w 5499100"/>
                <a:gd name="connsiteY11" fmla="*/ 961143 h 3803563"/>
                <a:gd name="connsiteX12" fmla="*/ 1816100 w 5499100"/>
                <a:gd name="connsiteY12" fmla="*/ 1723143 h 3803563"/>
                <a:gd name="connsiteX13" fmla="*/ 2006600 w 5499100"/>
                <a:gd name="connsiteY13" fmla="*/ 2091443 h 3803563"/>
                <a:gd name="connsiteX14" fmla="*/ 2247900 w 5499100"/>
                <a:gd name="connsiteY14" fmla="*/ 2485143 h 3803563"/>
                <a:gd name="connsiteX15" fmla="*/ 2565400 w 5499100"/>
                <a:gd name="connsiteY15" fmla="*/ 2878843 h 3803563"/>
                <a:gd name="connsiteX16" fmla="*/ 3035300 w 5499100"/>
                <a:gd name="connsiteY16" fmla="*/ 3209043 h 3803563"/>
                <a:gd name="connsiteX17" fmla="*/ 3759200 w 5499100"/>
                <a:gd name="connsiteY17" fmla="*/ 3475743 h 3803563"/>
                <a:gd name="connsiteX18" fmla="*/ 4673600 w 5499100"/>
                <a:gd name="connsiteY18" fmla="*/ 3628143 h 3803563"/>
                <a:gd name="connsiteX19" fmla="*/ 5499100 w 5499100"/>
                <a:gd name="connsiteY19" fmla="*/ 3704343 h 380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9100" h="3803563">
                  <a:moveTo>
                    <a:pt x="0" y="3755143"/>
                  </a:moveTo>
                  <a:cubicBezTo>
                    <a:pt x="65616" y="3778426"/>
                    <a:pt x="131233" y="3801710"/>
                    <a:pt x="190500" y="3780543"/>
                  </a:cubicBezTo>
                  <a:cubicBezTo>
                    <a:pt x="249767" y="3759376"/>
                    <a:pt x="292100" y="3913893"/>
                    <a:pt x="355600" y="3628143"/>
                  </a:cubicBezTo>
                  <a:cubicBezTo>
                    <a:pt x="419100" y="3342393"/>
                    <a:pt x="518583" y="2459743"/>
                    <a:pt x="571500" y="2066043"/>
                  </a:cubicBezTo>
                  <a:cubicBezTo>
                    <a:pt x="624417" y="1672343"/>
                    <a:pt x="645583" y="1479726"/>
                    <a:pt x="673100" y="1265943"/>
                  </a:cubicBezTo>
                  <a:cubicBezTo>
                    <a:pt x="700617" y="1052160"/>
                    <a:pt x="706967" y="944210"/>
                    <a:pt x="736600" y="783343"/>
                  </a:cubicBezTo>
                  <a:cubicBezTo>
                    <a:pt x="766233" y="622476"/>
                    <a:pt x="821267" y="412926"/>
                    <a:pt x="850900" y="300743"/>
                  </a:cubicBezTo>
                  <a:cubicBezTo>
                    <a:pt x="880533" y="188560"/>
                    <a:pt x="893233" y="158926"/>
                    <a:pt x="914400" y="110243"/>
                  </a:cubicBezTo>
                  <a:cubicBezTo>
                    <a:pt x="935567" y="61560"/>
                    <a:pt x="954617" y="23460"/>
                    <a:pt x="977900" y="8643"/>
                  </a:cubicBezTo>
                  <a:cubicBezTo>
                    <a:pt x="1001183" y="-6174"/>
                    <a:pt x="1022350" y="-1940"/>
                    <a:pt x="1054100" y="21343"/>
                  </a:cubicBezTo>
                  <a:cubicBezTo>
                    <a:pt x="1085850" y="44626"/>
                    <a:pt x="1094317" y="-8290"/>
                    <a:pt x="1168400" y="148343"/>
                  </a:cubicBezTo>
                  <a:cubicBezTo>
                    <a:pt x="1242483" y="304976"/>
                    <a:pt x="1390650" y="698676"/>
                    <a:pt x="1498600" y="961143"/>
                  </a:cubicBezTo>
                  <a:cubicBezTo>
                    <a:pt x="1606550" y="1223610"/>
                    <a:pt x="1731433" y="1534760"/>
                    <a:pt x="1816100" y="1723143"/>
                  </a:cubicBezTo>
                  <a:cubicBezTo>
                    <a:pt x="1900767" y="1911526"/>
                    <a:pt x="1934633" y="1964443"/>
                    <a:pt x="2006600" y="2091443"/>
                  </a:cubicBezTo>
                  <a:cubicBezTo>
                    <a:pt x="2078567" y="2218443"/>
                    <a:pt x="2154767" y="2353910"/>
                    <a:pt x="2247900" y="2485143"/>
                  </a:cubicBezTo>
                  <a:cubicBezTo>
                    <a:pt x="2341033" y="2616376"/>
                    <a:pt x="2434167" y="2758193"/>
                    <a:pt x="2565400" y="2878843"/>
                  </a:cubicBezTo>
                  <a:cubicBezTo>
                    <a:pt x="2696633" y="2999493"/>
                    <a:pt x="2836333" y="3109560"/>
                    <a:pt x="3035300" y="3209043"/>
                  </a:cubicBezTo>
                  <a:cubicBezTo>
                    <a:pt x="3234267" y="3308526"/>
                    <a:pt x="3486150" y="3405893"/>
                    <a:pt x="3759200" y="3475743"/>
                  </a:cubicBezTo>
                  <a:cubicBezTo>
                    <a:pt x="4032250" y="3545593"/>
                    <a:pt x="4383617" y="3590043"/>
                    <a:pt x="4673600" y="3628143"/>
                  </a:cubicBezTo>
                  <a:cubicBezTo>
                    <a:pt x="4963583" y="3666243"/>
                    <a:pt x="5231341" y="3685293"/>
                    <a:pt x="5499100" y="3704343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A7636F7-B13E-43B0-9953-601EB95713D9}"/>
                </a:ext>
              </a:extLst>
            </p:cNvPr>
            <p:cNvSpPr/>
            <p:nvPr/>
          </p:nvSpPr>
          <p:spPr>
            <a:xfrm>
              <a:off x="1206500" y="4896302"/>
              <a:ext cx="5384800" cy="1263198"/>
            </a:xfrm>
            <a:custGeom>
              <a:avLst/>
              <a:gdLst>
                <a:gd name="connsiteX0" fmla="*/ 0 w 5384800"/>
                <a:gd name="connsiteY0" fmla="*/ 1263198 h 1263198"/>
                <a:gd name="connsiteX1" fmla="*/ 266700 w 5384800"/>
                <a:gd name="connsiteY1" fmla="*/ 1250498 h 1263198"/>
                <a:gd name="connsiteX2" fmla="*/ 406400 w 5384800"/>
                <a:gd name="connsiteY2" fmla="*/ 1186998 h 1263198"/>
                <a:gd name="connsiteX3" fmla="*/ 520700 w 5384800"/>
                <a:gd name="connsiteY3" fmla="*/ 1047298 h 1263198"/>
                <a:gd name="connsiteX4" fmla="*/ 762000 w 5384800"/>
                <a:gd name="connsiteY4" fmla="*/ 475798 h 1263198"/>
                <a:gd name="connsiteX5" fmla="*/ 876300 w 5384800"/>
                <a:gd name="connsiteY5" fmla="*/ 221798 h 1263198"/>
                <a:gd name="connsiteX6" fmla="*/ 1016000 w 5384800"/>
                <a:gd name="connsiteY6" fmla="*/ 69398 h 1263198"/>
                <a:gd name="connsiteX7" fmla="*/ 1168400 w 5384800"/>
                <a:gd name="connsiteY7" fmla="*/ 5898 h 1263198"/>
                <a:gd name="connsiteX8" fmla="*/ 1333500 w 5384800"/>
                <a:gd name="connsiteY8" fmla="*/ 18598 h 1263198"/>
                <a:gd name="connsiteX9" fmla="*/ 1625600 w 5384800"/>
                <a:gd name="connsiteY9" fmla="*/ 145598 h 1263198"/>
                <a:gd name="connsiteX10" fmla="*/ 2019300 w 5384800"/>
                <a:gd name="connsiteY10" fmla="*/ 450398 h 1263198"/>
                <a:gd name="connsiteX11" fmla="*/ 2362200 w 5384800"/>
                <a:gd name="connsiteY11" fmla="*/ 653598 h 1263198"/>
                <a:gd name="connsiteX12" fmla="*/ 2565400 w 5384800"/>
                <a:gd name="connsiteY12" fmla="*/ 742498 h 1263198"/>
                <a:gd name="connsiteX13" fmla="*/ 3225800 w 5384800"/>
                <a:gd name="connsiteY13" fmla="*/ 971098 h 1263198"/>
                <a:gd name="connsiteX14" fmla="*/ 3873500 w 5384800"/>
                <a:gd name="connsiteY14" fmla="*/ 1072698 h 1263198"/>
                <a:gd name="connsiteX15" fmla="*/ 4470400 w 5384800"/>
                <a:gd name="connsiteY15" fmla="*/ 1123498 h 1263198"/>
                <a:gd name="connsiteX16" fmla="*/ 4978400 w 5384800"/>
                <a:gd name="connsiteY16" fmla="*/ 1148898 h 1263198"/>
                <a:gd name="connsiteX17" fmla="*/ 5384800 w 5384800"/>
                <a:gd name="connsiteY17" fmla="*/ 1148898 h 126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84800" h="1263198">
                  <a:moveTo>
                    <a:pt x="0" y="1263198"/>
                  </a:moveTo>
                  <a:cubicBezTo>
                    <a:pt x="99483" y="1263198"/>
                    <a:pt x="198967" y="1263198"/>
                    <a:pt x="266700" y="1250498"/>
                  </a:cubicBezTo>
                  <a:cubicBezTo>
                    <a:pt x="334433" y="1237798"/>
                    <a:pt x="364067" y="1220865"/>
                    <a:pt x="406400" y="1186998"/>
                  </a:cubicBezTo>
                  <a:cubicBezTo>
                    <a:pt x="448733" y="1153131"/>
                    <a:pt x="461433" y="1165831"/>
                    <a:pt x="520700" y="1047298"/>
                  </a:cubicBezTo>
                  <a:cubicBezTo>
                    <a:pt x="579967" y="928765"/>
                    <a:pt x="702733" y="613381"/>
                    <a:pt x="762000" y="475798"/>
                  </a:cubicBezTo>
                  <a:cubicBezTo>
                    <a:pt x="821267" y="338215"/>
                    <a:pt x="833967" y="289531"/>
                    <a:pt x="876300" y="221798"/>
                  </a:cubicBezTo>
                  <a:cubicBezTo>
                    <a:pt x="918633" y="154065"/>
                    <a:pt x="967317" y="105381"/>
                    <a:pt x="1016000" y="69398"/>
                  </a:cubicBezTo>
                  <a:cubicBezTo>
                    <a:pt x="1064683" y="33415"/>
                    <a:pt x="1115483" y="14365"/>
                    <a:pt x="1168400" y="5898"/>
                  </a:cubicBezTo>
                  <a:cubicBezTo>
                    <a:pt x="1221317" y="-2569"/>
                    <a:pt x="1257300" y="-4685"/>
                    <a:pt x="1333500" y="18598"/>
                  </a:cubicBezTo>
                  <a:cubicBezTo>
                    <a:pt x="1409700" y="41881"/>
                    <a:pt x="1511300" y="73631"/>
                    <a:pt x="1625600" y="145598"/>
                  </a:cubicBezTo>
                  <a:cubicBezTo>
                    <a:pt x="1739900" y="217565"/>
                    <a:pt x="1896533" y="365731"/>
                    <a:pt x="2019300" y="450398"/>
                  </a:cubicBezTo>
                  <a:cubicBezTo>
                    <a:pt x="2142067" y="535065"/>
                    <a:pt x="2271183" y="604915"/>
                    <a:pt x="2362200" y="653598"/>
                  </a:cubicBezTo>
                  <a:cubicBezTo>
                    <a:pt x="2453217" y="702281"/>
                    <a:pt x="2421467" y="689581"/>
                    <a:pt x="2565400" y="742498"/>
                  </a:cubicBezTo>
                  <a:cubicBezTo>
                    <a:pt x="2709333" y="795415"/>
                    <a:pt x="3007783" y="916065"/>
                    <a:pt x="3225800" y="971098"/>
                  </a:cubicBezTo>
                  <a:cubicBezTo>
                    <a:pt x="3443817" y="1026131"/>
                    <a:pt x="3666067" y="1047298"/>
                    <a:pt x="3873500" y="1072698"/>
                  </a:cubicBezTo>
                  <a:cubicBezTo>
                    <a:pt x="4080933" y="1098098"/>
                    <a:pt x="4286250" y="1110798"/>
                    <a:pt x="4470400" y="1123498"/>
                  </a:cubicBezTo>
                  <a:cubicBezTo>
                    <a:pt x="4654550" y="1136198"/>
                    <a:pt x="4826000" y="1144665"/>
                    <a:pt x="4978400" y="1148898"/>
                  </a:cubicBezTo>
                  <a:cubicBezTo>
                    <a:pt x="5130800" y="1153131"/>
                    <a:pt x="5257800" y="1151014"/>
                    <a:pt x="5384800" y="1148898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2E6EFBE-EEC1-494E-A816-2475D8DD6819}"/>
                </a:ext>
              </a:extLst>
            </p:cNvPr>
            <p:cNvSpPr/>
            <p:nvPr/>
          </p:nvSpPr>
          <p:spPr>
            <a:xfrm>
              <a:off x="1358900" y="5860954"/>
              <a:ext cx="5219700" cy="285846"/>
            </a:xfrm>
            <a:custGeom>
              <a:avLst/>
              <a:gdLst>
                <a:gd name="connsiteX0" fmla="*/ 0 w 5219700"/>
                <a:gd name="connsiteY0" fmla="*/ 285846 h 285846"/>
                <a:gd name="connsiteX1" fmla="*/ 419100 w 5219700"/>
                <a:gd name="connsiteY1" fmla="*/ 273146 h 285846"/>
                <a:gd name="connsiteX2" fmla="*/ 800100 w 5219700"/>
                <a:gd name="connsiteY2" fmla="*/ 158846 h 285846"/>
                <a:gd name="connsiteX3" fmla="*/ 1092200 w 5219700"/>
                <a:gd name="connsiteY3" fmla="*/ 44546 h 285846"/>
                <a:gd name="connsiteX4" fmla="*/ 1346200 w 5219700"/>
                <a:gd name="connsiteY4" fmla="*/ 6446 h 285846"/>
                <a:gd name="connsiteX5" fmla="*/ 1663700 w 5219700"/>
                <a:gd name="connsiteY5" fmla="*/ 6446 h 285846"/>
                <a:gd name="connsiteX6" fmla="*/ 2374900 w 5219700"/>
                <a:gd name="connsiteY6" fmla="*/ 69946 h 285846"/>
                <a:gd name="connsiteX7" fmla="*/ 3340100 w 5219700"/>
                <a:gd name="connsiteY7" fmla="*/ 184246 h 285846"/>
                <a:gd name="connsiteX8" fmla="*/ 4229100 w 5219700"/>
                <a:gd name="connsiteY8" fmla="*/ 222346 h 285846"/>
                <a:gd name="connsiteX9" fmla="*/ 4889500 w 5219700"/>
                <a:gd name="connsiteY9" fmla="*/ 247746 h 285846"/>
                <a:gd name="connsiteX10" fmla="*/ 5219700 w 5219700"/>
                <a:gd name="connsiteY10" fmla="*/ 260446 h 28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9700" h="285846">
                  <a:moveTo>
                    <a:pt x="0" y="285846"/>
                  </a:moveTo>
                  <a:lnTo>
                    <a:pt x="419100" y="273146"/>
                  </a:lnTo>
                  <a:cubicBezTo>
                    <a:pt x="552450" y="251979"/>
                    <a:pt x="687917" y="196946"/>
                    <a:pt x="800100" y="158846"/>
                  </a:cubicBezTo>
                  <a:cubicBezTo>
                    <a:pt x="912283" y="120746"/>
                    <a:pt x="1001183" y="69946"/>
                    <a:pt x="1092200" y="44546"/>
                  </a:cubicBezTo>
                  <a:cubicBezTo>
                    <a:pt x="1183217" y="19146"/>
                    <a:pt x="1250950" y="12796"/>
                    <a:pt x="1346200" y="6446"/>
                  </a:cubicBezTo>
                  <a:cubicBezTo>
                    <a:pt x="1441450" y="96"/>
                    <a:pt x="1492250" y="-4137"/>
                    <a:pt x="1663700" y="6446"/>
                  </a:cubicBezTo>
                  <a:cubicBezTo>
                    <a:pt x="1835150" y="17029"/>
                    <a:pt x="2095500" y="40313"/>
                    <a:pt x="2374900" y="69946"/>
                  </a:cubicBezTo>
                  <a:cubicBezTo>
                    <a:pt x="2654300" y="99579"/>
                    <a:pt x="3031067" y="158846"/>
                    <a:pt x="3340100" y="184246"/>
                  </a:cubicBezTo>
                  <a:cubicBezTo>
                    <a:pt x="3649133" y="209646"/>
                    <a:pt x="4229100" y="222346"/>
                    <a:pt x="4229100" y="222346"/>
                  </a:cubicBezTo>
                  <a:lnTo>
                    <a:pt x="4889500" y="247746"/>
                  </a:lnTo>
                  <a:lnTo>
                    <a:pt x="5219700" y="26044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6C6ADF3-144A-438B-83D8-C2A430DB3C09}"/>
                </a:ext>
              </a:extLst>
            </p:cNvPr>
            <p:cNvSpPr/>
            <p:nvPr/>
          </p:nvSpPr>
          <p:spPr>
            <a:xfrm>
              <a:off x="2348607" y="4868363"/>
              <a:ext cx="75600" cy="7603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4B1A09C-227F-4402-9AF4-1A0C2A30CF13}"/>
                </a:ext>
              </a:extLst>
            </p:cNvPr>
            <p:cNvSpPr/>
            <p:nvPr/>
          </p:nvSpPr>
          <p:spPr>
            <a:xfrm>
              <a:off x="2165727" y="2349953"/>
              <a:ext cx="75600" cy="760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8F492D-97BA-46B8-A386-65C2DA6705BC}"/>
                </a:ext>
              </a:extLst>
            </p:cNvPr>
            <p:cNvCxnSpPr>
              <a:cxnSpLocks/>
            </p:cNvCxnSpPr>
            <p:nvPr/>
          </p:nvCxnSpPr>
          <p:spPr>
            <a:xfrm>
              <a:off x="1017682" y="6162039"/>
              <a:ext cx="613241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CED0E63-AAA9-4EC6-940D-21BC28B1BD88}"/>
              </a:ext>
            </a:extLst>
          </p:cNvPr>
          <p:cNvSpPr txBox="1"/>
          <p:nvPr/>
        </p:nvSpPr>
        <p:spPr>
          <a:xfrm>
            <a:off x="2753252" y="3972514"/>
            <a:ext cx="2690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Las estrellas tienen diferentes temperaturas, por lo tanto su absorción es diferente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9AF99F-8A66-434E-9FA6-5CF5CD850EDF}"/>
              </a:ext>
            </a:extLst>
          </p:cNvPr>
          <p:cNvSpPr txBox="1"/>
          <p:nvPr/>
        </p:nvSpPr>
        <p:spPr>
          <a:xfrm rot="16200000">
            <a:off x="-1125252" y="3731546"/>
            <a:ext cx="26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b="1" dirty="0"/>
              <a:t>Irradiancia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FAD5A60-CEF6-492D-AA58-9C6A81C2EDC4}"/>
              </a:ext>
            </a:extLst>
          </p:cNvPr>
          <p:cNvSpPr txBox="1"/>
          <p:nvPr/>
        </p:nvSpPr>
        <p:spPr>
          <a:xfrm>
            <a:off x="1531411" y="6113512"/>
            <a:ext cx="26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b="1" dirty="0"/>
              <a:t>Long onda</a:t>
            </a:r>
          </a:p>
        </p:txBody>
      </p:sp>
      <p:pic>
        <p:nvPicPr>
          <p:cNvPr id="46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95B99324-EAF7-435F-BB1E-342D96C78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66" y="2233413"/>
            <a:ext cx="1904105" cy="190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92820E7-3D03-496E-913F-078FCA18A1B1}"/>
              </a:ext>
            </a:extLst>
          </p:cNvPr>
          <p:cNvSpPr txBox="1"/>
          <p:nvPr/>
        </p:nvSpPr>
        <p:spPr>
          <a:xfrm>
            <a:off x="551453" y="1205938"/>
            <a:ext cx="26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Continuo de la estrella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0E5BE4-0F50-44A1-A9FC-9B28ADCE0E31}"/>
              </a:ext>
            </a:extLst>
          </p:cNvPr>
          <p:cNvSpPr txBox="1"/>
          <p:nvPr/>
        </p:nvSpPr>
        <p:spPr>
          <a:xfrm>
            <a:off x="6095999" y="1066421"/>
            <a:ext cx="38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Se encuentran </a:t>
            </a:r>
            <a:r>
              <a:rPr lang="es-419" b="1" dirty="0"/>
              <a:t>factores multiplicativos</a:t>
            </a:r>
          </a:p>
        </p:txBody>
      </p:sp>
      <p:pic>
        <p:nvPicPr>
          <p:cNvPr id="62" name="Picture 6">
            <a:extLst>
              <a:ext uri="{FF2B5EF4-FFF2-40B4-BE49-F238E27FC236}">
                <a16:creationId xmlns:a16="http://schemas.microsoft.com/office/drawing/2014/main" id="{2367B1C9-555E-425E-9C0B-194E06930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315" y="1554921"/>
            <a:ext cx="7115830" cy="257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4D4668-2CFE-4874-8E96-1C588DC467E0}"/>
              </a:ext>
            </a:extLst>
          </p:cNvPr>
          <p:cNvSpPr txBox="1"/>
          <p:nvPr/>
        </p:nvSpPr>
        <p:spPr>
          <a:xfrm>
            <a:off x="7630661" y="4614961"/>
            <a:ext cx="250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Para cada ventana se tienen diferentes factores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4362265-F336-4CAB-94C4-A33E745E029D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CBEAFBB-80E8-42A8-85AF-73C0AACB027C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7BC01B0-1CD5-4291-96EF-FB07EF58E914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8BD6C47-6304-4BA7-9227-CAE14A1796EC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753EB9C-C355-41FB-ACD8-799DED5FBEA3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88004AD-19BB-4B42-ADAD-139B401F323A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84A2AC9-9D3B-40AC-8B16-78D793D4A7F9}"/>
              </a:ext>
            </a:extLst>
          </p:cNvPr>
          <p:cNvGrpSpPr/>
          <p:nvPr/>
        </p:nvGrpSpPr>
        <p:grpSpPr>
          <a:xfrm>
            <a:off x="3789365" y="240906"/>
            <a:ext cx="453390" cy="56230"/>
            <a:chOff x="275645" y="247506"/>
            <a:chExt cx="453390" cy="56230"/>
          </a:xfrm>
          <a:solidFill>
            <a:schemeClr val="bg1"/>
          </a:solidFill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B3556C9-7708-4812-BE6B-DF4FACA6B1BD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69A08937-463D-49F9-8320-D81F1D88CA67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24C1320-B1A8-4798-ACFE-9E00DA617F3D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C02E9E4-6C6F-4F7D-B003-F1996242FF0C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0C84685-6355-4B9F-BCB0-C2E9BCCD51B0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56AB7F2-C6AF-4538-83DE-06D24E330900}"/>
              </a:ext>
            </a:extLst>
          </p:cNvPr>
          <p:cNvGrpSpPr/>
          <p:nvPr/>
        </p:nvGrpSpPr>
        <p:grpSpPr>
          <a:xfrm>
            <a:off x="4289640" y="240906"/>
            <a:ext cx="453390" cy="56230"/>
            <a:chOff x="275645" y="247506"/>
            <a:chExt cx="453390" cy="56230"/>
          </a:xfrm>
          <a:solidFill>
            <a:schemeClr val="bg1"/>
          </a:solidFill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605C812-7E9B-47DF-B1EA-51F4A6E5179B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CE826F1-6DF6-4B25-9E2F-C85E62BEA169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CACFE34-F73A-46B8-999C-E1505F608141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E795902-9AB1-48BD-9E7A-A99627AABFA6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1306F9D-2BFB-400F-91C1-4FF76AFB4E27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056687D-2567-48E0-9B50-2E75F68547A9}"/>
              </a:ext>
            </a:extLst>
          </p:cNvPr>
          <p:cNvGrpSpPr/>
          <p:nvPr/>
        </p:nvGrpSpPr>
        <p:grpSpPr>
          <a:xfrm>
            <a:off x="4788835" y="243237"/>
            <a:ext cx="154886" cy="54846"/>
            <a:chOff x="275645" y="247775"/>
            <a:chExt cx="154886" cy="54846"/>
          </a:xfrm>
          <a:noFill/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959A8FE-B899-4AFA-A820-95FA6367D586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8733883-02EA-4CB3-A6E9-888466A5869C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0CB56B9-B7DA-4E1A-8BA6-0334A40BD9FB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699A110-A012-472F-8342-34376DCC3C7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B6ACB818-517B-429D-8A74-6C16C6767A24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D8C4FF8-0FD4-415F-A063-85DC1667E395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B5AA247D-D653-4858-B43E-BC5C11F9035D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019ECEB-CE8C-41D9-A320-EAD3C2B0C705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E0C2E79-EC07-4538-BDB3-D1AB4962CB76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4A89F822-B1D0-42E3-A5C7-C5694490FC52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A6CC208-9FF6-4257-876E-0A8294AAE2F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E2BA06A-D2EF-4F59-8410-E08C2141DE7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752037F-562C-4759-98AD-75883AF604D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F468585-42F4-49F1-B5DE-8D032368248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197D5E6-83D4-4784-B23C-0519EEACFA7D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8612946-51C2-42C6-8FF4-1590B149D862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0D5FADFA-2C92-4B88-B370-F1350E7BA0DE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65F4CA0-1DCE-472A-9F81-97453A4DAEB2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2036E78-431D-4A26-9E24-B6F6BCC3884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6CEDB202-82B0-4259-BDA8-92DEC0BDF5B6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E915CAE-9736-4176-B994-7382E7DBFF93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3795DCC-7FC0-4FD5-8D00-89BBD1E76597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40047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" grpId="0"/>
      <p:bldP spid="58" grpId="0"/>
      <p:bldP spid="61" grpId="0"/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5300722-4C85-43CB-923D-BE62BB552FE8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2551D83-31C5-4A43-A8D2-9555FE499479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1B21619-54BD-434B-BF13-245C8E5FDB04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7DC64F-3F36-4397-A7D5-CE3F9FBD0753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649015B3-C7E0-407E-BB77-AA766EC7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723" y="359845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57EE3-CC10-462D-9059-1A828D4D7A78}"/>
              </a:ext>
            </a:extLst>
          </p:cNvPr>
          <p:cNvSpPr txBox="1"/>
          <p:nvPr/>
        </p:nvSpPr>
        <p:spPr>
          <a:xfrm>
            <a:off x="5143180" y="417434"/>
            <a:ext cx="17528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+mj-lt"/>
              </a:rPr>
              <a:t>Contenido</a:t>
            </a:r>
            <a:endParaRPr lang="es-419" sz="3000" b="1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46A7EB-0EAD-4C80-A7B1-CE4A22AA7571}"/>
              </a:ext>
            </a:extLst>
          </p:cNvPr>
          <p:cNvSpPr txBox="1"/>
          <p:nvPr/>
        </p:nvSpPr>
        <p:spPr>
          <a:xfrm>
            <a:off x="952859" y="1464860"/>
            <a:ext cx="43310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Planteamiento del problema</a:t>
            </a:r>
            <a:endParaRPr lang="es-419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540A91-6548-4BD0-8680-63D665317AA0}"/>
              </a:ext>
            </a:extLst>
          </p:cNvPr>
          <p:cNvSpPr txBox="1"/>
          <p:nvPr/>
        </p:nvSpPr>
        <p:spPr>
          <a:xfrm>
            <a:off x="952859" y="2548166"/>
            <a:ext cx="343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Datos observacionales</a:t>
            </a:r>
            <a:endParaRPr lang="es-419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EDF22B-9F2B-4E14-85A3-345A78F127E8}"/>
              </a:ext>
            </a:extLst>
          </p:cNvPr>
          <p:cNvSpPr txBox="1"/>
          <p:nvPr/>
        </p:nvSpPr>
        <p:spPr>
          <a:xfrm>
            <a:off x="962922" y="3897156"/>
            <a:ext cx="3415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Curvas de crecimiento</a:t>
            </a:r>
            <a:endParaRPr lang="es-419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86C5D7-0F11-4D4A-AD64-95F68A071F4D}"/>
              </a:ext>
            </a:extLst>
          </p:cNvPr>
          <p:cNvSpPr txBox="1"/>
          <p:nvPr/>
        </p:nvSpPr>
        <p:spPr>
          <a:xfrm>
            <a:off x="981887" y="4400785"/>
            <a:ext cx="3618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Discusión de resultados</a:t>
            </a:r>
            <a:endParaRPr lang="es-419" sz="2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E1B5A9-F3E6-46E2-A4F5-1BE931488EE0}"/>
              </a:ext>
            </a:extLst>
          </p:cNvPr>
          <p:cNvSpPr/>
          <p:nvPr/>
        </p:nvSpPr>
        <p:spPr>
          <a:xfrm>
            <a:off x="0" y="-16817"/>
            <a:ext cx="12192000" cy="251460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876D876F-12FF-4C4F-A14C-5E2CF392AE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402791" y="268110"/>
            <a:ext cx="1531959" cy="850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BB8BF8-9E95-4E08-AF4B-510FF882C9CD}"/>
              </a:ext>
            </a:extLst>
          </p:cNvPr>
          <p:cNvSpPr txBox="1"/>
          <p:nvPr/>
        </p:nvSpPr>
        <p:spPr>
          <a:xfrm>
            <a:off x="5143180" y="2241268"/>
            <a:ext cx="1801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Fotometría</a:t>
            </a:r>
            <a:endParaRPr lang="es-419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7F1EA-E554-4862-B41F-941A8384EF93}"/>
              </a:ext>
            </a:extLst>
          </p:cNvPr>
          <p:cNvSpPr txBox="1"/>
          <p:nvPr/>
        </p:nvSpPr>
        <p:spPr>
          <a:xfrm>
            <a:off x="5143180" y="2934363"/>
            <a:ext cx="2370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Espectroscopía</a:t>
            </a:r>
            <a:endParaRPr lang="es-419" sz="2800" dirty="0"/>
          </a:p>
        </p:txBody>
      </p:sp>
      <p:sp>
        <p:nvSpPr>
          <p:cNvPr id="24" name="Cerrar llave 1">
            <a:extLst>
              <a:ext uri="{FF2B5EF4-FFF2-40B4-BE49-F238E27FC236}">
                <a16:creationId xmlns:a16="http://schemas.microsoft.com/office/drawing/2014/main" id="{D430E01E-CEF2-4453-A54D-100C24ED4A51}"/>
              </a:ext>
            </a:extLst>
          </p:cNvPr>
          <p:cNvSpPr/>
          <p:nvPr/>
        </p:nvSpPr>
        <p:spPr>
          <a:xfrm flipH="1">
            <a:off x="4378537" y="2232546"/>
            <a:ext cx="417075" cy="12195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B7E03E-4AEC-45B1-B94A-5F434C2B2CEC}"/>
              </a:ext>
            </a:extLst>
          </p:cNvPr>
          <p:cNvSpPr txBox="1"/>
          <p:nvPr/>
        </p:nvSpPr>
        <p:spPr>
          <a:xfrm>
            <a:off x="1021338" y="5393140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Conclusiones</a:t>
            </a:r>
            <a:endParaRPr lang="es-419" sz="2800" dirty="0"/>
          </a:p>
        </p:txBody>
      </p:sp>
    </p:spTree>
    <p:extLst>
      <p:ext uri="{BB962C8B-B14F-4D97-AF65-F5344CB8AC3E}">
        <p14:creationId xmlns:p14="http://schemas.microsoft.com/office/powerpoint/2010/main" val="111804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22" grpId="0"/>
      <p:bldP spid="23" grpId="0"/>
      <p:bldP spid="24" grpId="0" animBg="1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16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ítulo 74">
            <a:extLst>
              <a:ext uri="{FF2B5EF4-FFF2-40B4-BE49-F238E27FC236}">
                <a16:creationId xmlns:a16="http://schemas.microsoft.com/office/drawing/2014/main" id="{31F0F4AA-4713-4BE6-B8FD-4ED478447D40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1903827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SUSTRACCIÓN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E8035D1-24CD-4566-9EEC-4A184FC0A511}"/>
              </a:ext>
            </a:extLst>
          </p:cNvPr>
          <p:cNvSpPr txBox="1"/>
          <p:nvPr/>
        </p:nvSpPr>
        <p:spPr>
          <a:xfrm>
            <a:off x="4714279" y="5645103"/>
            <a:ext cx="269041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Líneas de absorción </a:t>
            </a:r>
            <a:r>
              <a:rPr lang="es-419" dirty="0" err="1"/>
              <a:t>cromosférica</a:t>
            </a:r>
            <a:endParaRPr lang="es-419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2A46B7-6FE4-4379-A010-588A5A170444}"/>
              </a:ext>
            </a:extLst>
          </p:cNvPr>
          <p:cNvSpPr txBox="1"/>
          <p:nvPr/>
        </p:nvSpPr>
        <p:spPr>
          <a:xfrm>
            <a:off x="3716587" y="1093449"/>
            <a:ext cx="4758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Se aplica al:</a:t>
            </a:r>
          </a:p>
          <a:p>
            <a:pPr algn="ctr"/>
            <a:r>
              <a:rPr lang="es-419" dirty="0"/>
              <a:t>24 OCT</a:t>
            </a:r>
          </a:p>
          <a:p>
            <a:pPr algn="ctr"/>
            <a:r>
              <a:rPr lang="es-419" dirty="0"/>
              <a:t>25 OCT</a:t>
            </a:r>
          </a:p>
        </p:txBody>
      </p:sp>
      <p:pic>
        <p:nvPicPr>
          <p:cNvPr id="48" name="Picture 4">
            <a:extLst>
              <a:ext uri="{FF2B5EF4-FFF2-40B4-BE49-F238E27FC236}">
                <a16:creationId xmlns:a16="http://schemas.microsoft.com/office/drawing/2014/main" id="{DA59A434-A71B-4042-9498-073C5A28E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91" y="1915796"/>
            <a:ext cx="9392193" cy="342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82092D6B-8930-4B9C-AF06-B3DFB82E4382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F1F07E6-3775-40F3-B4BF-4B0A0162CBB1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D31A009-4958-4E13-A541-ACA5970BA63B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F23F995-2041-45E4-A80F-312F499D52C5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16F52F0-FE4A-45E4-91D1-656DCEE1F617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76AF14F-8EEC-4F78-B63F-726002B4E287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F2C479C-7393-481B-BE16-B4AEE171DF93}"/>
              </a:ext>
            </a:extLst>
          </p:cNvPr>
          <p:cNvGrpSpPr/>
          <p:nvPr/>
        </p:nvGrpSpPr>
        <p:grpSpPr>
          <a:xfrm>
            <a:off x="3789365" y="240906"/>
            <a:ext cx="453390" cy="56230"/>
            <a:chOff x="275645" y="247506"/>
            <a:chExt cx="453390" cy="56230"/>
          </a:xfrm>
          <a:solidFill>
            <a:schemeClr val="bg1"/>
          </a:solidFill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F2F9547-BB75-4B76-ABD9-7EF4F3F06E8B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9A1834D-62F1-450A-B401-6EE35764A828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409DA54-5F81-4A6C-A347-697D8CEBFB92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2B5F784-49B3-4A57-A73D-EDB5019018F8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CD5219E-06B3-47B1-8B8A-6BFBC13D5D73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631998A-9F2B-4F3C-B8ED-D4B94D234840}"/>
              </a:ext>
            </a:extLst>
          </p:cNvPr>
          <p:cNvGrpSpPr/>
          <p:nvPr/>
        </p:nvGrpSpPr>
        <p:grpSpPr>
          <a:xfrm>
            <a:off x="4289640" y="240906"/>
            <a:ext cx="453390" cy="56230"/>
            <a:chOff x="275645" y="247506"/>
            <a:chExt cx="453390" cy="56230"/>
          </a:xfrm>
          <a:solidFill>
            <a:schemeClr val="bg1"/>
          </a:solidFill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BE8910A-B86F-4A39-BC91-B5A80A154696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78D6507-15D3-4CC2-9FD8-6D7D52D16C59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32DD3E9-CA27-4E66-8D87-19B0C5DA5E40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EE5961E-7168-4C9E-8D62-428C4DA0CFC6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5384ADF-4B50-4B68-8B63-4421AAEEDB95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B589B3-167E-4BF4-90CE-CD51652FD1DD}"/>
              </a:ext>
            </a:extLst>
          </p:cNvPr>
          <p:cNvGrpSpPr/>
          <p:nvPr/>
        </p:nvGrpSpPr>
        <p:grpSpPr>
          <a:xfrm>
            <a:off x="4788835" y="243237"/>
            <a:ext cx="154886" cy="54846"/>
            <a:chOff x="275645" y="247775"/>
            <a:chExt cx="154886" cy="54846"/>
          </a:xfrm>
          <a:noFill/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75DA368-A80C-4BE4-B673-49FD8C181654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4991B3C-C0BA-42D5-B049-FBE0CF6FC90A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1D56D69-242D-4917-93A3-BD25BEA6F4D3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86B8191-5140-4D56-AB07-38CE34E7E83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09BB5DC-230B-4F22-A0C3-F2A0BEB6763D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D171996-CFDE-4AB4-B4AC-C3FBEA91914A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E50411FF-EF48-43F4-9DB4-5A49D1BFA3C8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A48C057-05B0-4844-A710-C0F356086A46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A137C1D-46CE-44EE-9CA6-2B3C438E83BB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02CA87B-4C7E-4B78-878C-E3F210055699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B5B799C-78A1-4078-8FFB-0F4C1F1EC5B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2F65A61-2B4E-46F8-B2A0-96F35905B503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93EA3D1-3C0D-4D70-96CE-14DB89FB0DC2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AB3CF82F-425E-4579-BF93-0205D2606EBB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9FDF4B8-AE85-4FCE-8A70-323F1FD794F2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640BB46-877D-438B-B51F-6103D74D63FA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BFCBEEAE-6543-411C-8F18-F1192EEA7204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234D697-CA85-4EF8-BD87-D8C11ECF8BC8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827A390-8C3D-45F9-82DB-363DFEE1A35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2757686-48CC-496A-A395-43BA851F87C0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AEC4471-3498-4F7D-8855-55C635CFAA35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E53A891-8A71-4DA7-A003-D0811643BE63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36601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17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6" name="Título 74">
            <a:extLst>
              <a:ext uri="{FF2B5EF4-FFF2-40B4-BE49-F238E27FC236}">
                <a16:creationId xmlns:a16="http://schemas.microsoft.com/office/drawing/2014/main" id="{80B5EF04-F30D-4744-802C-048E424313C0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3058732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IDENTIFICACIÓN DE LÍNEAS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60AB6F-8D6F-42DE-BD26-92E2A7B4F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29" y="1275229"/>
            <a:ext cx="8229600" cy="14954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963C891-3FBE-400B-9648-D5C0C5D86FAE}"/>
              </a:ext>
            </a:extLst>
          </p:cNvPr>
          <p:cNvSpPr/>
          <p:nvPr/>
        </p:nvSpPr>
        <p:spPr>
          <a:xfrm>
            <a:off x="9311503" y="1698357"/>
            <a:ext cx="25314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1200" b="1" dirty="0">
                <a:solidFill>
                  <a:schemeClr val="tx2"/>
                </a:solidFill>
                <a:latin typeface="Arial" panose="020B0604020202020204" pitchFamily="34" charset="0"/>
              </a:rPr>
              <a:t>R.E.M Griffin, y cols., (1989) </a:t>
            </a:r>
            <a:r>
              <a:rPr lang="es-419" sz="1200" b="1" i="1" dirty="0" err="1">
                <a:solidFill>
                  <a:schemeClr val="tx2"/>
                </a:solidFill>
                <a:latin typeface="Arial" panose="020B0604020202020204" pitchFamily="34" charset="0"/>
              </a:rPr>
              <a:t>Astronomy</a:t>
            </a:r>
            <a:r>
              <a:rPr lang="es-419" sz="1200" b="1" i="1" dirty="0">
                <a:solidFill>
                  <a:schemeClr val="tx2"/>
                </a:solidFill>
                <a:latin typeface="Arial" panose="020B0604020202020204" pitchFamily="34" charset="0"/>
              </a:rPr>
              <a:t> and </a:t>
            </a:r>
            <a:r>
              <a:rPr lang="es-419" sz="1200" b="1" i="1" dirty="0" err="1">
                <a:solidFill>
                  <a:schemeClr val="tx2"/>
                </a:solidFill>
                <a:latin typeface="Arial" panose="020B0604020202020204" pitchFamily="34" charset="0"/>
              </a:rPr>
              <a:t>Astrophysics</a:t>
            </a:r>
            <a:r>
              <a:rPr lang="es-419" sz="1200" b="1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endParaRPr lang="es-419" sz="1200" b="1" dirty="0">
              <a:solidFill>
                <a:schemeClr val="tx2"/>
              </a:solidFill>
            </a:endParaRPr>
          </a:p>
        </p:txBody>
      </p:sp>
      <p:pic>
        <p:nvPicPr>
          <p:cNvPr id="33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D3D1C03F-23CA-48FA-80E8-922CC6E51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94119" flipV="1">
            <a:off x="793167" y="2711511"/>
            <a:ext cx="1251567" cy="12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A6E63D8-A42D-4406-AA71-BB2D0B2B716C}"/>
              </a:ext>
            </a:extLst>
          </p:cNvPr>
          <p:cNvSpPr txBox="1"/>
          <p:nvPr/>
        </p:nvSpPr>
        <p:spPr>
          <a:xfrm>
            <a:off x="1692997" y="3361056"/>
            <a:ext cx="2690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Longitud de onda Elemento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D0BB3C-B434-4182-9C1E-B7F99672E347}"/>
              </a:ext>
            </a:extLst>
          </p:cNvPr>
          <p:cNvSpPr txBox="1"/>
          <p:nvPr/>
        </p:nvSpPr>
        <p:spPr>
          <a:xfrm>
            <a:off x="8815177" y="4515090"/>
            <a:ext cx="2690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Se revisa línea a línea para determinar los extremos de las líneas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9B95F4-F36E-4E54-B46C-68C8B34A9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389" y="3912824"/>
            <a:ext cx="69723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1CF19C1-E82F-421F-A4AD-DFD3603EFA3B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BB6CC47-89CE-4884-AF06-F7F9877BAFD5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B176600-EF1B-489D-A3F8-098CF35AE33F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646E44-71F3-481E-9A47-67527F0A9AC7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4A48F0-F218-46E2-89FC-340C5ED4C97A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6B868E-2829-4F44-B600-2572E8B1A298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2F0E56D-499C-468A-BFAB-7AB433CB38EC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35B4857-D3A8-4B3E-B412-8944B685BDF3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649DB2D-D610-416B-B807-B0FACC56B3D5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1ED8C559-1292-4C79-92BA-3FB677ECA38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7397955-43B4-464E-8798-3A3D076ECB5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19C79752-DF9B-4733-8B9D-7E16195F654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6794FAD-D800-4A09-903E-0A750C0CE2D8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E3F6E55-11B6-4D66-84EE-DE4F6D9BA9CE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F3437190-1E71-4C5F-AB61-3B689012E299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B590316-6773-4E46-995B-F4529405CCD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ECB9ED8-A883-41A9-88B4-2B5C0E5F6E29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B1C0798-CE5F-44CC-89B6-6262199CC8DE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5D7466D-E0A8-4FC2-964F-20E2769EC472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9644CD4-CF72-4FA4-B27E-F69EF521F257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054C681-CAC0-4013-A4C7-B6AE3F2119E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8775D7C-F7EC-4040-93C7-6D1D2E13140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25D344C-7941-429E-999C-386489B32CAD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EB57AB6-4555-4CC1-BB05-EE8574BD60D5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1215025-4285-433F-81D8-19E35DE88511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BEA5226-F86F-4661-868F-B990B03DA599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4F695CED-2F07-44CD-BC75-4C40D81F7A38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4C9FA4-BAFD-47F0-8569-9570D475F6FB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D9C443B-91D9-40BA-A309-8836A25DA393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2FD10AA-8794-4E31-8B85-FE39417E4051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851C8C0-AEDF-4AD5-8B0C-528228C1D89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128BFF8-C90D-4FAB-8889-724DF3E3096B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48E4427-260D-4D0C-9A1A-4771103293BE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3CCE159-7493-4FF8-80BF-7E3849FE5FAB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97A8862-EF9A-483F-BAD8-74C999F406B9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A6E0A19-64E8-437D-882A-DEC220143323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BAFDB90-6D50-495E-BD12-DFE06337356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458903E-8BD1-426D-94B3-2AD2C864405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72E9BC73-DAD4-41B7-A6F8-1B6386A81C49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B94017B2-F515-4157-8CD1-FBE548D37583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A7227A6-EC9C-45F8-80F5-94B5E3FC6C50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D6DDA28-631B-4281-8728-502A51DABE35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34031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18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6" name="Título 74">
            <a:extLst>
              <a:ext uri="{FF2B5EF4-FFF2-40B4-BE49-F238E27FC236}">
                <a16:creationId xmlns:a16="http://schemas.microsoft.com/office/drawing/2014/main" id="{80B5EF04-F30D-4744-802C-048E424313C0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3058732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LÍNEAS A ANALIZAR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4418CB-1614-4EB5-B9A7-BE44832D48B1}"/>
              </a:ext>
            </a:extLst>
          </p:cNvPr>
          <p:cNvGrpSpPr/>
          <p:nvPr/>
        </p:nvGrpSpPr>
        <p:grpSpPr>
          <a:xfrm>
            <a:off x="1028947" y="4421946"/>
            <a:ext cx="4213698" cy="902614"/>
            <a:chOff x="1146071" y="5063319"/>
            <a:chExt cx="4213698" cy="90261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62314B-C6C1-4144-8E3F-3021329EC52E}"/>
                </a:ext>
              </a:extLst>
            </p:cNvPr>
            <p:cNvSpPr txBox="1"/>
            <p:nvPr/>
          </p:nvSpPr>
          <p:spPr>
            <a:xfrm>
              <a:off x="1146071" y="5336331"/>
              <a:ext cx="2690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/>
                <a:t>24 OCT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0E64A6-58F3-438C-870E-C2C9FCCE5FD4}"/>
                </a:ext>
              </a:extLst>
            </p:cNvPr>
            <p:cNvSpPr txBox="1"/>
            <p:nvPr/>
          </p:nvSpPr>
          <p:spPr>
            <a:xfrm>
              <a:off x="2669353" y="5174581"/>
              <a:ext cx="2690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/>
                <a:t>10  Ti II </a:t>
              </a:r>
            </a:p>
            <a:p>
              <a:pPr algn="ctr"/>
              <a:r>
                <a:rPr lang="es-419" dirty="0"/>
                <a:t>09  Fe I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A9360A-B5CB-432F-B59C-BA589A4AD832}"/>
                </a:ext>
              </a:extLst>
            </p:cNvPr>
            <p:cNvSpPr/>
            <p:nvPr/>
          </p:nvSpPr>
          <p:spPr>
            <a:xfrm>
              <a:off x="1637731" y="5063319"/>
              <a:ext cx="3258490" cy="9026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EAB7C0-34EA-421E-9FDC-8CBF1F6CF714}"/>
              </a:ext>
            </a:extLst>
          </p:cNvPr>
          <p:cNvGrpSpPr/>
          <p:nvPr/>
        </p:nvGrpSpPr>
        <p:grpSpPr>
          <a:xfrm>
            <a:off x="999391" y="5320574"/>
            <a:ext cx="4241543" cy="902614"/>
            <a:chOff x="6782978" y="5034629"/>
            <a:chExt cx="4241543" cy="90261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774AF9-8839-40DC-987A-FF2435AB0363}"/>
                </a:ext>
              </a:extLst>
            </p:cNvPr>
            <p:cNvSpPr txBox="1"/>
            <p:nvPr/>
          </p:nvSpPr>
          <p:spPr>
            <a:xfrm>
              <a:off x="6782978" y="5279900"/>
              <a:ext cx="26904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/>
                <a:t>25 OCT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745F8F6-790F-43C9-A612-6F00C8D5BD3B}"/>
                </a:ext>
              </a:extLst>
            </p:cNvPr>
            <p:cNvSpPr txBox="1"/>
            <p:nvPr/>
          </p:nvSpPr>
          <p:spPr>
            <a:xfrm>
              <a:off x="8334105" y="5174581"/>
              <a:ext cx="2690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419" dirty="0"/>
                <a:t>21  Ti II </a:t>
              </a:r>
            </a:p>
            <a:p>
              <a:pPr algn="ctr"/>
              <a:r>
                <a:rPr lang="es-419" dirty="0"/>
                <a:t>25  Fe I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3B3E40A-A9B7-4AAA-9251-15A825CDF0A1}"/>
                </a:ext>
              </a:extLst>
            </p:cNvPr>
            <p:cNvSpPr/>
            <p:nvPr/>
          </p:nvSpPr>
          <p:spPr>
            <a:xfrm>
              <a:off x="7295779" y="5034629"/>
              <a:ext cx="3258490" cy="9026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A8EBFC4-0B21-4209-B2E1-3C32FF407B85}"/>
              </a:ext>
            </a:extLst>
          </p:cNvPr>
          <p:cNvGrpSpPr/>
          <p:nvPr/>
        </p:nvGrpSpPr>
        <p:grpSpPr>
          <a:xfrm>
            <a:off x="361645" y="1316938"/>
            <a:ext cx="5613143" cy="2638193"/>
            <a:chOff x="249743" y="2042160"/>
            <a:chExt cx="12784086" cy="5263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C14950F-0766-4044-BE92-186AFCC2D16E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2" cy="11053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b="0" dirty="0"/>
                </a:p>
                <a:p>
                  <a:endParaRPr lang="es-419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683B60-27D4-478A-9E12-96AFD06EC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2" cy="11053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D8ED199-D2D9-490A-B8F0-E533F3BCBE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AD929C9-A2CC-43AE-BF0B-8F8907B08A98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4418580-E996-4E89-9FCD-AFCE69BD223D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337926" cy="55267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D6BF5FE-24A9-4BC6-BAC5-0B87970BE8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337926" cy="552678"/>
                </a:xfrm>
                <a:prstGeom prst="rect">
                  <a:avLst/>
                </a:prstGeom>
                <a:blipFill>
                  <a:blip r:embed="rId10"/>
                  <a:stretch>
                    <a:fillRect l="-37500" r="-33333" b="-8889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5FC7F15-58E2-43E8-A089-FC6F75123D8B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4D99423-32ED-4586-B703-7E09CC4736CC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B9CF9FD-B435-4CEE-9895-6D98F9720D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9D4431C-B270-4B58-9E2B-3D525A6296C5}"/>
                </a:ext>
              </a:extLst>
            </p:cNvPr>
            <p:cNvSpPr txBox="1"/>
            <p:nvPr/>
          </p:nvSpPr>
          <p:spPr>
            <a:xfrm>
              <a:off x="5902258" y="2609264"/>
              <a:ext cx="2515399" cy="55267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dirty="0"/>
                <a:t>continuo</a:t>
              </a: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308DA7-D964-471B-A243-D16DEB7BCD72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8C6EAAD-283D-4BD4-942C-2B4814BABD5A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6A683A3-14B9-4A99-8511-10378EAF85F4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09FDE8D-AEAC-49BF-A351-550F6D0AB8E1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1E09180-4E17-4D06-AA30-6A34B404343D}"/>
                </a:ext>
              </a:extLst>
            </p:cNvPr>
            <p:cNvSpPr txBox="1"/>
            <p:nvPr/>
          </p:nvSpPr>
          <p:spPr>
            <a:xfrm>
              <a:off x="1070648" y="4350403"/>
              <a:ext cx="1847403" cy="85972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1400" dirty="0">
                  <a:solidFill>
                    <a:srgbClr val="FF0000"/>
                  </a:solidFill>
                </a:rPr>
                <a:t>Líneas fuertes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AED0A358-293F-485C-AAF0-90C6965D0D46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28575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2F19057-E179-4CCE-8413-C087C0CBD648}"/>
                </a:ext>
              </a:extLst>
            </p:cNvPr>
            <p:cNvSpPr txBox="1"/>
            <p:nvPr/>
          </p:nvSpPr>
          <p:spPr>
            <a:xfrm>
              <a:off x="5720507" y="5075651"/>
              <a:ext cx="1847403" cy="85972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14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14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5F4E3B3-DFD1-466F-A29A-A6F98ED72B0A}"/>
                </a:ext>
              </a:extLst>
            </p:cNvPr>
            <p:cNvSpPr txBox="1"/>
            <p:nvPr/>
          </p:nvSpPr>
          <p:spPr>
            <a:xfrm>
              <a:off x="10194481" y="3343742"/>
              <a:ext cx="1795860" cy="85972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14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1400" i="1" dirty="0">
                  <a:solidFill>
                    <a:srgbClr val="FF0000"/>
                  </a:solidFill>
                </a:rPr>
                <a:t> </a:t>
              </a:r>
              <a:r>
                <a:rPr lang="es-419" sz="1400" i="1" dirty="0" err="1">
                  <a:solidFill>
                    <a:srgbClr val="FF0000"/>
                  </a:solidFill>
                </a:rPr>
                <a:t>wings</a:t>
              </a:r>
              <a:endParaRPr lang="es-419" sz="1400" i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3A7B6E-457F-48A7-B2AA-568560DFA168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552EEB-9CA0-4651-99AE-2D0A3A7A7418}"/>
                  </a:ext>
                </a:extLst>
              </p:cNvPr>
              <p:cNvSpPr txBox="1"/>
              <p:nvPr/>
            </p:nvSpPr>
            <p:spPr>
              <a:xfrm>
                <a:off x="231378" y="3732558"/>
                <a:ext cx="2235868" cy="524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419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419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s-419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𝑁𝑔𝑓</m:t>
                      </m:r>
                      <m:r>
                        <m:rPr>
                          <m:sty m:val="p"/>
                        </m:rP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1552EEB-9CA0-4651-99AE-2D0A3A7A7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78" y="3732558"/>
                <a:ext cx="2235868" cy="524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755712-3CF0-4CF6-96D0-5A5914798918}"/>
                  </a:ext>
                </a:extLst>
              </p:cNvPr>
              <p:cNvSpPr txBox="1"/>
              <p:nvPr/>
            </p:nvSpPr>
            <p:spPr>
              <a:xfrm>
                <a:off x="1719265" y="3442599"/>
                <a:ext cx="2546450" cy="349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sz="12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1200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1200" b="0" i="1" smtClea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419" sz="1200" i="1" smtClean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419" sz="12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419" sz="12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419" sz="1200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419" sz="1200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419" sz="1200" b="0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rad>
                        <m:radPr>
                          <m:degHide m:val="on"/>
                          <m:ctrlPr>
                            <a:rPr lang="es-419" sz="12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s-419" sz="120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s-419" sz="12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s-419" sz="12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s-419" sz="12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𝑔𝑓</m:t>
                          </m:r>
                          <m:r>
                            <a:rPr lang="es-419" sz="1200" i="1">
                              <a:solidFill>
                                <a:srgbClr val="FF66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419" sz="12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s-419" sz="1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3755712-3CF0-4CF6-96D0-5A5914798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65" y="3442599"/>
                <a:ext cx="2546450" cy="349648"/>
              </a:xfrm>
              <a:prstGeom prst="rect">
                <a:avLst/>
              </a:prstGeom>
              <a:blipFill>
                <a:blip r:embed="rId12"/>
                <a:stretch>
                  <a:fillRect t="-3509" b="-14035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845BC5-23B7-4763-99F6-AF54341A4B77}"/>
                  </a:ext>
                </a:extLst>
              </p:cNvPr>
              <p:cNvSpPr txBox="1"/>
              <p:nvPr/>
            </p:nvSpPr>
            <p:spPr>
              <a:xfrm>
                <a:off x="4019216" y="3827833"/>
                <a:ext cx="1826397" cy="3496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12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419" sz="12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419" sz="12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419" sz="12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419" sz="12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419" sz="12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419" sz="1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rad>
                        <m:radPr>
                          <m:degHide m:val="on"/>
                          <m:ctrlPr>
                            <a:rPr lang="es-419" sz="1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419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419" sz="12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419" sz="12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419" sz="12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419" sz="12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419" sz="1200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s-419" sz="12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𝑔𝑓</m:t>
                                          </m:r>
                                          <m:r>
                                            <a:rPr lang="es-419" sz="1200" i="1">
                                              <a:solidFill>
                                                <a:srgbClr val="FF66C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419" sz="1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419" sz="12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C845BC5-23B7-4763-99F6-AF54341A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216" y="3827833"/>
                <a:ext cx="1826397" cy="349648"/>
              </a:xfrm>
              <a:prstGeom prst="rect">
                <a:avLst/>
              </a:prstGeom>
              <a:blipFill>
                <a:blip r:embed="rId13"/>
                <a:stretch>
                  <a:fillRect l="-2667" t="-3509" b="-14035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89E3D35-4393-4CBB-AC7D-E688E3C8444E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C816F12-F028-468A-8944-4F98A6F12439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EB85288-72EA-4D51-95B3-1159C86F79EA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029D83E-39E2-40D5-89BA-71A0B8DE7CE3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136D5FC-BC69-44A9-8164-54E1097E572C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17F7858-2CB1-4BB5-9CD8-A20FD738E1BE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65DB046-FCB0-41BB-ACB7-6485695BBA27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029F64E-6D58-415D-A464-6710FB8FB5E2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70719095-6E1D-4AEB-8F0D-994FABA58CB5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CEE752AC-BB4C-4943-8B56-CB761A80D909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CA14489-5CB6-4F5E-B533-1F907817223E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7EA270A-E5F8-4F47-BDCB-576E0603A96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8C9B3D0-17AB-4BD9-B1E6-E17735BC8927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6A2B261-192C-486F-8ADD-97164113F9FD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4ED3DFD-8D51-4E05-9F76-7D2982C848F9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4FB7A96-CCAF-4679-947F-6F2D6879A0D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1969E4A-D52F-4655-8E68-D6886052CB9C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38735CE-C079-44EA-BEEC-E9E1B33750FE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8725626-6700-4097-B8E4-FB78F8200DD0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43FBA85-1FE3-4084-B17E-DA1382A032D3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50E20CE-F0EC-4EBA-921B-C8F904D82C30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6D57A07-45A5-487D-B0DB-8F03559FE451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BB71CFB-6D41-479B-A338-98655D6F17E4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C17579A-21D1-4D5E-B6D5-64BCEF2BE854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34C2A84-0006-4CD0-AB4A-7C45A1E79E1B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4892F7D2-E8DD-4699-AABB-5835EEF07CB0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2BF19E95-6BCB-4F09-9F67-73AD821A0B62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pic>
        <p:nvPicPr>
          <p:cNvPr id="115" name="Picture 8">
            <a:extLst>
              <a:ext uri="{FF2B5EF4-FFF2-40B4-BE49-F238E27FC236}">
                <a16:creationId xmlns:a16="http://schemas.microsoft.com/office/drawing/2014/main" id="{40FFC742-7E20-4DF0-962B-88A5F9961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95" y="1129589"/>
            <a:ext cx="3471728" cy="254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3E2DACA5-D05D-4E24-90D7-3E19D4505AF4}"/>
              </a:ext>
            </a:extLst>
          </p:cNvPr>
          <p:cNvSpPr txBox="1"/>
          <p:nvPr/>
        </p:nvSpPr>
        <p:spPr>
          <a:xfrm>
            <a:off x="9557942" y="1525356"/>
            <a:ext cx="2690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Poca resolución para resolver las líneas</a:t>
            </a:r>
          </a:p>
        </p:txBody>
      </p:sp>
      <p:pic>
        <p:nvPicPr>
          <p:cNvPr id="117" name="Picture 12">
            <a:extLst>
              <a:ext uri="{FF2B5EF4-FFF2-40B4-BE49-F238E27FC236}">
                <a16:creationId xmlns:a16="http://schemas.microsoft.com/office/drawing/2014/main" id="{51C39D4E-B006-4E47-8866-3758ED83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9464" y="3834195"/>
            <a:ext cx="3470502" cy="254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50169D4-861D-40F6-9BA8-FD35670B459E}"/>
              </a:ext>
            </a:extLst>
          </p:cNvPr>
          <p:cNvSpPr txBox="1"/>
          <p:nvPr/>
        </p:nvSpPr>
        <p:spPr>
          <a:xfrm>
            <a:off x="9355091" y="3086227"/>
            <a:ext cx="2690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s-419" dirty="0"/>
              <a:t>Remanentes de fotosfera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D57181-D282-49F9-A20F-F76F1740A0F5}"/>
              </a:ext>
            </a:extLst>
          </p:cNvPr>
          <p:cNvSpPr txBox="1"/>
          <p:nvPr/>
        </p:nvSpPr>
        <p:spPr>
          <a:xfrm>
            <a:off x="5872298" y="4520470"/>
            <a:ext cx="2690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Conocer los datos atómicos de las líneas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FBE9DC8-11C7-4CEE-89DC-7CCEBB94AF4B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CF889D-0FE1-4F28-BA05-DB47A90B35ED}"/>
              </a:ext>
            </a:extLst>
          </p:cNvPr>
          <p:cNvSpPr txBox="1"/>
          <p:nvPr/>
        </p:nvSpPr>
        <p:spPr>
          <a:xfrm>
            <a:off x="5785527" y="5450244"/>
            <a:ext cx="28881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200" b="1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Kupka</a:t>
            </a:r>
            <a:r>
              <a:rPr lang="es-419" sz="12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F., </a:t>
            </a:r>
            <a:r>
              <a:rPr lang="es-419" sz="1200" b="1" dirty="0">
                <a:solidFill>
                  <a:schemeClr val="tx2"/>
                </a:solidFill>
                <a:latin typeface="Arial" panose="020B0604020202020204" pitchFamily="34" charset="0"/>
              </a:rPr>
              <a:t>y </a:t>
            </a:r>
            <a:r>
              <a:rPr lang="es-419" sz="1200" b="1" dirty="0" err="1">
                <a:solidFill>
                  <a:schemeClr val="tx2"/>
                </a:solidFill>
                <a:latin typeface="Arial" panose="020B0604020202020204" pitchFamily="34" charset="0"/>
              </a:rPr>
              <a:t>cols</a:t>
            </a:r>
            <a:r>
              <a:rPr lang="es-419" sz="1200" b="1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s-419" sz="12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(1999). </a:t>
            </a:r>
            <a:r>
              <a:rPr lang="es-419" sz="12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Astronomy</a:t>
            </a:r>
            <a:r>
              <a:rPr lang="es-419" sz="1200" b="1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419" sz="12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Astrophysics</a:t>
            </a:r>
            <a:r>
              <a:rPr lang="es-419" sz="1200" b="1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419" sz="12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Supplement</a:t>
            </a:r>
            <a:r>
              <a:rPr lang="es-419" sz="1200" b="1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Series</a:t>
            </a:r>
            <a:endParaRPr lang="es-419" sz="1200" b="1" dirty="0">
              <a:solidFill>
                <a:schemeClr val="tx2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F86CE8-6CA9-4ECB-80D5-BCD76C4035F1}"/>
              </a:ext>
            </a:extLst>
          </p:cNvPr>
          <p:cNvSpPr/>
          <p:nvPr/>
        </p:nvSpPr>
        <p:spPr>
          <a:xfrm>
            <a:off x="5818134" y="5968511"/>
            <a:ext cx="2727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1200" b="1" dirty="0">
                <a:solidFill>
                  <a:srgbClr val="002060"/>
                </a:solidFill>
                <a:latin typeface="Arial" panose="020B0604020202020204" pitchFamily="34" charset="0"/>
              </a:rPr>
              <a:t>K.-</a:t>
            </a:r>
            <a:r>
              <a:rPr lang="es-419" sz="1200" b="1" dirty="0" err="1">
                <a:solidFill>
                  <a:srgbClr val="002060"/>
                </a:solidFill>
                <a:latin typeface="Arial" panose="020B0604020202020204" pitchFamily="34" charset="0"/>
              </a:rPr>
              <a:t>P.Schroder</a:t>
            </a:r>
            <a:r>
              <a:rPr lang="es-419" sz="1200" b="1" dirty="0">
                <a:solidFill>
                  <a:srgbClr val="002060"/>
                </a:solidFill>
                <a:latin typeface="Arial" panose="020B0604020202020204" pitchFamily="34" charset="0"/>
              </a:rPr>
              <a:t>,</a:t>
            </a:r>
            <a:r>
              <a:rPr lang="es-419" sz="1200" b="1" dirty="0">
                <a:solidFill>
                  <a:schemeClr val="tx2"/>
                </a:solidFill>
                <a:latin typeface="Arial" panose="020B0604020202020204" pitchFamily="34" charset="0"/>
              </a:rPr>
              <a:t> y cols., </a:t>
            </a:r>
            <a:r>
              <a:rPr lang="es-419" sz="1200" b="1" dirty="0">
                <a:solidFill>
                  <a:srgbClr val="002060"/>
                </a:solidFill>
                <a:latin typeface="Arial" panose="020B0604020202020204" pitchFamily="34" charset="0"/>
              </a:rPr>
              <a:t>(1989) </a:t>
            </a:r>
            <a:r>
              <a:rPr lang="es-419" sz="12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Astronomy</a:t>
            </a:r>
            <a:r>
              <a:rPr lang="es-419" sz="1200" b="1" i="1" dirty="0">
                <a:solidFill>
                  <a:srgbClr val="002060"/>
                </a:solidFill>
                <a:latin typeface="Arial" panose="020B0604020202020204" pitchFamily="34" charset="0"/>
              </a:rPr>
              <a:t> and </a:t>
            </a:r>
            <a:r>
              <a:rPr lang="es-419" sz="12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Astrophysics</a:t>
            </a:r>
            <a:endParaRPr lang="es-419" sz="1200" b="1" i="1" dirty="0">
              <a:solidFill>
                <a:srgbClr val="002060"/>
              </a:solidFill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F4BC425-873B-4F12-8666-16E18769176F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92ED0AD-F0AD-4EDB-BCC6-F87FA2CD31CB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DEA18AAA-D352-4F98-82AC-52D1011BE142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10F48F6-11B6-4E53-832C-5E689A440F4F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1D6CD89-0838-451F-8B19-7531F30884BB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A1A4B48-4A5E-4C2E-B0A1-733DAEA8D205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57D8F50D-DE05-444F-931B-54C108941987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31865AD-2F95-4CF9-9F05-72CABE58F0CE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656E89F-D989-4534-9038-568B4B4A5E4C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C2653AE-1E92-4B4B-8CD2-4EDEB3209AD1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A023982-8A4D-4592-9C31-891EAB284BF4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D1A3993-7F9C-4092-97E0-27432B6E13D4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AEBD99E-C5A2-4604-834B-FCE7A25517C3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9DC47E23-11BB-4B8A-BBA1-7CAE3084493A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278131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116" grpId="0"/>
      <p:bldP spid="118" grpId="0"/>
      <p:bldP spid="119" grpId="0"/>
      <p:bldP spid="121" grpId="0"/>
      <p:bldP spid="1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F8FD81A-0F48-431A-A768-4BF29135068B}"/>
              </a:ext>
            </a:extLst>
          </p:cNvPr>
          <p:cNvSpPr/>
          <p:nvPr/>
        </p:nvSpPr>
        <p:spPr>
          <a:xfrm>
            <a:off x="1629371" y="2515325"/>
            <a:ext cx="89332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3600" b="1" dirty="0"/>
              <a:t>Curvas de crecimiento</a:t>
            </a:r>
          </a:p>
          <a:p>
            <a:pPr algn="ctr"/>
            <a:r>
              <a:rPr lang="es-419" sz="3600" b="1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s-419" sz="3600" b="1" dirty="0"/>
              <a:t>Resultados</a:t>
            </a:r>
            <a:endParaRPr lang="es-419" sz="3600" b="1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A0701C1-7B8C-44C2-994F-12D00182E6D4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072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19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48C86-0F65-4336-AA6E-FBCF3510941C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ANCHOS EQUIVALENTES Y DATOS ATÓMICOS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C2CB27-616E-43D5-864A-4BDC4847097A}"/>
              </a:ext>
            </a:extLst>
          </p:cNvPr>
          <p:cNvSpPr txBox="1"/>
          <p:nvPr/>
        </p:nvSpPr>
        <p:spPr>
          <a:xfrm>
            <a:off x="781028" y="134826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inputs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05C74B-6870-40F0-AB14-528930DFF05D}"/>
              </a:ext>
            </a:extLst>
          </p:cNvPr>
          <p:cNvSpPr txBox="1"/>
          <p:nvPr/>
        </p:nvSpPr>
        <p:spPr>
          <a:xfrm>
            <a:off x="1550791" y="1942691"/>
            <a:ext cx="2079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dirty="0"/>
              <a:t>Lista datos atómicos</a:t>
            </a:r>
          </a:p>
          <a:p>
            <a:pPr algn="ctr"/>
            <a:r>
              <a:rPr lang="es-419" dirty="0"/>
              <a:t>Líneas teóricas</a:t>
            </a:r>
          </a:p>
          <a:p>
            <a:pPr algn="ctr"/>
            <a:r>
              <a:rPr lang="es-419" dirty="0"/>
              <a:t>Espectro</a:t>
            </a:r>
          </a:p>
          <a:p>
            <a:pPr algn="ctr"/>
            <a:r>
              <a:rPr lang="es-419" dirty="0"/>
              <a:t>Elemento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E7F383-075D-46E6-993F-F620BA03B61F}"/>
              </a:ext>
            </a:extLst>
          </p:cNvPr>
          <p:cNvSpPr txBox="1"/>
          <p:nvPr/>
        </p:nvSpPr>
        <p:spPr>
          <a:xfrm>
            <a:off x="10495337" y="134826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outputs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D827B6-2A0A-4462-A2F7-5D8A15FC2EE6}"/>
              </a:ext>
            </a:extLst>
          </p:cNvPr>
          <p:cNvSpPr txBox="1"/>
          <p:nvPr/>
        </p:nvSpPr>
        <p:spPr>
          <a:xfrm>
            <a:off x="7915337" y="2081190"/>
            <a:ext cx="2114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dirty="0"/>
              <a:t>Anchos equivalentes</a:t>
            </a:r>
          </a:p>
          <a:p>
            <a:pPr algn="ctr"/>
            <a:r>
              <a:rPr lang="es-419" dirty="0"/>
              <a:t>Errores</a:t>
            </a:r>
          </a:p>
          <a:p>
            <a:pPr algn="ctr"/>
            <a:r>
              <a:rPr lang="es-419" dirty="0"/>
              <a:t>Datos atómicos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12A3C7-30D5-4BF0-825F-46B52C224C28}"/>
              </a:ext>
            </a:extLst>
          </p:cNvPr>
          <p:cNvSpPr/>
          <p:nvPr/>
        </p:nvSpPr>
        <p:spPr>
          <a:xfrm>
            <a:off x="7847307" y="2051734"/>
            <a:ext cx="2279332" cy="421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400">
              <a:solidFill>
                <a:schemeClr val="tx1"/>
              </a:solidFill>
            </a:endParaRPr>
          </a:p>
        </p:txBody>
      </p:sp>
      <p:pic>
        <p:nvPicPr>
          <p:cNvPr id="33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C5141789-887B-461E-9338-DB3C6E50C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13847">
            <a:off x="4152437" y="735316"/>
            <a:ext cx="2810620" cy="281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Logo Python PNG transparente - StickPNG">
            <a:extLst>
              <a:ext uri="{FF2B5EF4-FFF2-40B4-BE49-F238E27FC236}">
                <a16:creationId xmlns:a16="http://schemas.microsoft.com/office/drawing/2014/main" id="{35B85266-BC17-4B64-BDA3-BD791D9DB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419" y="2117257"/>
            <a:ext cx="914655" cy="9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CD48742-46EE-4FA5-90B2-CE86192AC2D4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4D30838-361F-4B3F-9407-BE8956E7AFC7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73D94D9-E535-4EAC-9EB5-4096EA21AD7D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FD27124-C56B-44EE-B04C-19D3215B9EE1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1F74D10-49B1-4AF5-A0FF-55B964DE84E1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12AC93E-22D0-4E58-B204-1D3C593E0393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9FB0673D-0452-47F2-81B2-E249C5C27CB3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DE4569F-B826-4838-942B-73FB3B5A7D2D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E4BB605A-3264-4630-90DA-5A8270B999B1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7095F19-4407-4685-9A86-9E9B2F7066B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AE4D539D-C1CC-4973-AA77-C636BD55937E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E6F1CED-45BF-4EF2-A26A-95495DFCC045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B62564-C404-4410-806E-1503B09B6811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29F692B-5561-4276-828A-E03D141AF67D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2FB8F3-D131-4640-8E8A-E397178C36FA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72BCF3C-DE58-40CC-AAD6-DA946CC4C5BA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3DE27CD-6673-429C-B18B-8DBE1E5976CD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93C1BC3D-9D38-4535-A066-7DFDD3284199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02779B3-CB7D-46B5-89E5-39C80B04D4E2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C693B4-F7CB-4D9B-AE84-AD95486C5638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C1A78B7-3019-477E-A3BB-3BE0CF3222FD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73165B7-175F-4E83-9DF6-6E35443FB18C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BB0F4C3-CDAF-4F49-B0F9-9C910958630A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85B85FFD-EFD3-4EAF-BC08-A31AEC070584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6E7AD6E4-A91F-475A-B527-F60B771DF494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AE1D05-4FE5-4D6C-845D-20F064CC2637}"/>
              </a:ext>
            </a:extLst>
          </p:cNvPr>
          <p:cNvGrpSpPr/>
          <p:nvPr/>
        </p:nvGrpSpPr>
        <p:grpSpPr>
          <a:xfrm>
            <a:off x="2716059" y="3285000"/>
            <a:ext cx="6686857" cy="3268354"/>
            <a:chOff x="4991685" y="3225745"/>
            <a:chExt cx="6686857" cy="3268354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736E4EE-E1E3-4CF3-887E-06B31F050A17}"/>
                </a:ext>
              </a:extLst>
            </p:cNvPr>
            <p:cNvGrpSpPr/>
            <p:nvPr/>
          </p:nvGrpSpPr>
          <p:grpSpPr>
            <a:xfrm>
              <a:off x="4991685" y="3225745"/>
              <a:ext cx="6686857" cy="3268354"/>
              <a:chOff x="3076576" y="1488770"/>
              <a:chExt cx="7815685" cy="4018791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B7EB89AD-2E27-4899-9553-030D5D12D6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6576" y="1488770"/>
                <a:ext cx="7815685" cy="40187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A951663E-8B8B-4A8B-994B-0B3F2265CE25}"/>
                  </a:ext>
                </a:extLst>
              </p:cNvPr>
              <p:cNvSpPr/>
              <p:nvPr/>
            </p:nvSpPr>
            <p:spPr>
              <a:xfrm>
                <a:off x="8545120" y="3584243"/>
                <a:ext cx="2004060" cy="1296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</p:grp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7021C1F-9EC3-4623-98F4-93998652A995}"/>
                </a:ext>
              </a:extLst>
            </p:cNvPr>
            <p:cNvSpPr/>
            <p:nvPr/>
          </p:nvSpPr>
          <p:spPr>
            <a:xfrm>
              <a:off x="7729864" y="3851578"/>
              <a:ext cx="1267620" cy="1809393"/>
            </a:xfrm>
            <a:custGeom>
              <a:avLst/>
              <a:gdLst>
                <a:gd name="connsiteX0" fmla="*/ 12700 w 1481611"/>
                <a:gd name="connsiteY0" fmla="*/ 2224842 h 2224842"/>
                <a:gd name="connsiteX1" fmla="*/ 6350 w 1481611"/>
                <a:gd name="connsiteY1" fmla="*/ 1608892 h 2224842"/>
                <a:gd name="connsiteX2" fmla="*/ 6350 w 1481611"/>
                <a:gd name="connsiteY2" fmla="*/ 891342 h 2224842"/>
                <a:gd name="connsiteX3" fmla="*/ 12700 w 1481611"/>
                <a:gd name="connsiteY3" fmla="*/ 370642 h 2224842"/>
                <a:gd name="connsiteX4" fmla="*/ 0 w 1481611"/>
                <a:gd name="connsiteY4" fmla="*/ 110292 h 2224842"/>
                <a:gd name="connsiteX5" fmla="*/ 12700 w 1481611"/>
                <a:gd name="connsiteY5" fmla="*/ 27742 h 2224842"/>
                <a:gd name="connsiteX6" fmla="*/ 12700 w 1481611"/>
                <a:gd name="connsiteY6" fmla="*/ 2342 h 2224842"/>
                <a:gd name="connsiteX7" fmla="*/ 63500 w 1481611"/>
                <a:gd name="connsiteY7" fmla="*/ 78542 h 2224842"/>
                <a:gd name="connsiteX8" fmla="*/ 203200 w 1481611"/>
                <a:gd name="connsiteY8" fmla="*/ 542092 h 2224842"/>
                <a:gd name="connsiteX9" fmla="*/ 336550 w 1481611"/>
                <a:gd name="connsiteY9" fmla="*/ 1151692 h 2224842"/>
                <a:gd name="connsiteX10" fmla="*/ 438150 w 1481611"/>
                <a:gd name="connsiteY10" fmla="*/ 1431092 h 2224842"/>
                <a:gd name="connsiteX11" fmla="*/ 501650 w 1481611"/>
                <a:gd name="connsiteY11" fmla="*/ 1640642 h 2224842"/>
                <a:gd name="connsiteX12" fmla="*/ 577850 w 1481611"/>
                <a:gd name="connsiteY12" fmla="*/ 1850192 h 2224842"/>
                <a:gd name="connsiteX13" fmla="*/ 641350 w 1481611"/>
                <a:gd name="connsiteY13" fmla="*/ 1951792 h 2224842"/>
                <a:gd name="connsiteX14" fmla="*/ 723900 w 1481611"/>
                <a:gd name="connsiteY14" fmla="*/ 2002592 h 2224842"/>
                <a:gd name="connsiteX15" fmla="*/ 863600 w 1481611"/>
                <a:gd name="connsiteY15" fmla="*/ 2008942 h 2224842"/>
                <a:gd name="connsiteX16" fmla="*/ 952500 w 1481611"/>
                <a:gd name="connsiteY16" fmla="*/ 1862892 h 2224842"/>
                <a:gd name="connsiteX17" fmla="*/ 1104900 w 1481611"/>
                <a:gd name="connsiteY17" fmla="*/ 1386642 h 2224842"/>
                <a:gd name="connsiteX18" fmla="*/ 1200150 w 1481611"/>
                <a:gd name="connsiteY18" fmla="*/ 954842 h 2224842"/>
                <a:gd name="connsiteX19" fmla="*/ 1301750 w 1481611"/>
                <a:gd name="connsiteY19" fmla="*/ 561142 h 2224842"/>
                <a:gd name="connsiteX20" fmla="*/ 1371600 w 1481611"/>
                <a:gd name="connsiteY20" fmla="*/ 332542 h 2224842"/>
                <a:gd name="connsiteX21" fmla="*/ 1454150 w 1481611"/>
                <a:gd name="connsiteY21" fmla="*/ 205542 h 2224842"/>
                <a:gd name="connsiteX22" fmla="*/ 1479550 w 1481611"/>
                <a:gd name="connsiteY22" fmla="*/ 173792 h 2224842"/>
                <a:gd name="connsiteX23" fmla="*/ 1473200 w 1481611"/>
                <a:gd name="connsiteY23" fmla="*/ 338892 h 2224842"/>
                <a:gd name="connsiteX24" fmla="*/ 1473200 w 1481611"/>
                <a:gd name="connsiteY24" fmla="*/ 656392 h 2224842"/>
                <a:gd name="connsiteX25" fmla="*/ 1473200 w 1481611"/>
                <a:gd name="connsiteY25" fmla="*/ 1056442 h 2224842"/>
                <a:gd name="connsiteX26" fmla="*/ 1473200 w 1481611"/>
                <a:gd name="connsiteY26" fmla="*/ 1704142 h 2224842"/>
                <a:gd name="connsiteX27" fmla="*/ 1466850 w 1481611"/>
                <a:gd name="connsiteY27" fmla="*/ 2072442 h 2224842"/>
                <a:gd name="connsiteX28" fmla="*/ 1473200 w 1481611"/>
                <a:gd name="connsiteY28" fmla="*/ 2180392 h 2224842"/>
                <a:gd name="connsiteX29" fmla="*/ 1460500 w 1481611"/>
                <a:gd name="connsiteY29" fmla="*/ 2218492 h 2224842"/>
                <a:gd name="connsiteX30" fmla="*/ 1238250 w 1481611"/>
                <a:gd name="connsiteY30" fmla="*/ 2212142 h 2224842"/>
                <a:gd name="connsiteX31" fmla="*/ 539750 w 1481611"/>
                <a:gd name="connsiteY31" fmla="*/ 2218492 h 2224842"/>
                <a:gd name="connsiteX32" fmla="*/ 12700 w 1481611"/>
                <a:gd name="connsiteY32" fmla="*/ 2224842 h 222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81611" h="2224842">
                  <a:moveTo>
                    <a:pt x="12700" y="2224842"/>
                  </a:moveTo>
                  <a:cubicBezTo>
                    <a:pt x="10054" y="2027992"/>
                    <a:pt x="7408" y="1831142"/>
                    <a:pt x="6350" y="1608892"/>
                  </a:cubicBezTo>
                  <a:cubicBezTo>
                    <a:pt x="5292" y="1386642"/>
                    <a:pt x="5292" y="1097717"/>
                    <a:pt x="6350" y="891342"/>
                  </a:cubicBezTo>
                  <a:cubicBezTo>
                    <a:pt x="7408" y="684967"/>
                    <a:pt x="13758" y="500817"/>
                    <a:pt x="12700" y="370642"/>
                  </a:cubicBezTo>
                  <a:cubicBezTo>
                    <a:pt x="11642" y="240467"/>
                    <a:pt x="0" y="167442"/>
                    <a:pt x="0" y="110292"/>
                  </a:cubicBezTo>
                  <a:cubicBezTo>
                    <a:pt x="0" y="53142"/>
                    <a:pt x="12700" y="27742"/>
                    <a:pt x="12700" y="27742"/>
                  </a:cubicBezTo>
                  <a:cubicBezTo>
                    <a:pt x="14817" y="9750"/>
                    <a:pt x="4233" y="-6125"/>
                    <a:pt x="12700" y="2342"/>
                  </a:cubicBezTo>
                  <a:cubicBezTo>
                    <a:pt x="21167" y="10809"/>
                    <a:pt x="31750" y="-11416"/>
                    <a:pt x="63500" y="78542"/>
                  </a:cubicBezTo>
                  <a:cubicBezTo>
                    <a:pt x="95250" y="168500"/>
                    <a:pt x="157692" y="363234"/>
                    <a:pt x="203200" y="542092"/>
                  </a:cubicBezTo>
                  <a:cubicBezTo>
                    <a:pt x="248708" y="720950"/>
                    <a:pt x="297392" y="1003525"/>
                    <a:pt x="336550" y="1151692"/>
                  </a:cubicBezTo>
                  <a:cubicBezTo>
                    <a:pt x="375708" y="1299859"/>
                    <a:pt x="410633" y="1349600"/>
                    <a:pt x="438150" y="1431092"/>
                  </a:cubicBezTo>
                  <a:cubicBezTo>
                    <a:pt x="465667" y="1512584"/>
                    <a:pt x="478367" y="1570792"/>
                    <a:pt x="501650" y="1640642"/>
                  </a:cubicBezTo>
                  <a:cubicBezTo>
                    <a:pt x="524933" y="1710492"/>
                    <a:pt x="554567" y="1798334"/>
                    <a:pt x="577850" y="1850192"/>
                  </a:cubicBezTo>
                  <a:cubicBezTo>
                    <a:pt x="601133" y="1902050"/>
                    <a:pt x="617008" y="1926392"/>
                    <a:pt x="641350" y="1951792"/>
                  </a:cubicBezTo>
                  <a:cubicBezTo>
                    <a:pt x="665692" y="1977192"/>
                    <a:pt x="686858" y="1993067"/>
                    <a:pt x="723900" y="2002592"/>
                  </a:cubicBezTo>
                  <a:cubicBezTo>
                    <a:pt x="760942" y="2012117"/>
                    <a:pt x="825500" y="2032225"/>
                    <a:pt x="863600" y="2008942"/>
                  </a:cubicBezTo>
                  <a:cubicBezTo>
                    <a:pt x="901700" y="1985659"/>
                    <a:pt x="912283" y="1966609"/>
                    <a:pt x="952500" y="1862892"/>
                  </a:cubicBezTo>
                  <a:cubicBezTo>
                    <a:pt x="992717" y="1759175"/>
                    <a:pt x="1063625" y="1537984"/>
                    <a:pt x="1104900" y="1386642"/>
                  </a:cubicBezTo>
                  <a:cubicBezTo>
                    <a:pt x="1146175" y="1235300"/>
                    <a:pt x="1167342" y="1092425"/>
                    <a:pt x="1200150" y="954842"/>
                  </a:cubicBezTo>
                  <a:cubicBezTo>
                    <a:pt x="1232958" y="817259"/>
                    <a:pt x="1273175" y="664859"/>
                    <a:pt x="1301750" y="561142"/>
                  </a:cubicBezTo>
                  <a:cubicBezTo>
                    <a:pt x="1330325" y="457425"/>
                    <a:pt x="1346200" y="391809"/>
                    <a:pt x="1371600" y="332542"/>
                  </a:cubicBezTo>
                  <a:cubicBezTo>
                    <a:pt x="1397000" y="273275"/>
                    <a:pt x="1436158" y="232000"/>
                    <a:pt x="1454150" y="205542"/>
                  </a:cubicBezTo>
                  <a:cubicBezTo>
                    <a:pt x="1472142" y="179084"/>
                    <a:pt x="1476375" y="151567"/>
                    <a:pt x="1479550" y="173792"/>
                  </a:cubicBezTo>
                  <a:cubicBezTo>
                    <a:pt x="1482725" y="196017"/>
                    <a:pt x="1474258" y="258459"/>
                    <a:pt x="1473200" y="338892"/>
                  </a:cubicBezTo>
                  <a:cubicBezTo>
                    <a:pt x="1472142" y="419325"/>
                    <a:pt x="1473200" y="656392"/>
                    <a:pt x="1473200" y="656392"/>
                  </a:cubicBezTo>
                  <a:lnTo>
                    <a:pt x="1473200" y="1056442"/>
                  </a:lnTo>
                  <a:cubicBezTo>
                    <a:pt x="1473200" y="1231067"/>
                    <a:pt x="1474258" y="1534809"/>
                    <a:pt x="1473200" y="1704142"/>
                  </a:cubicBezTo>
                  <a:cubicBezTo>
                    <a:pt x="1472142" y="1873475"/>
                    <a:pt x="1466850" y="1993067"/>
                    <a:pt x="1466850" y="2072442"/>
                  </a:cubicBezTo>
                  <a:cubicBezTo>
                    <a:pt x="1466850" y="2151817"/>
                    <a:pt x="1474258" y="2156050"/>
                    <a:pt x="1473200" y="2180392"/>
                  </a:cubicBezTo>
                  <a:cubicBezTo>
                    <a:pt x="1472142" y="2204734"/>
                    <a:pt x="1499658" y="2213200"/>
                    <a:pt x="1460500" y="2218492"/>
                  </a:cubicBezTo>
                  <a:cubicBezTo>
                    <a:pt x="1421342" y="2223784"/>
                    <a:pt x="1238250" y="2212142"/>
                    <a:pt x="1238250" y="2212142"/>
                  </a:cubicBezTo>
                  <a:lnTo>
                    <a:pt x="539750" y="2218492"/>
                  </a:lnTo>
                  <a:lnTo>
                    <a:pt x="12700" y="2224842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0779EDC-AB80-4DD8-8E37-1896109FC87B}"/>
                </a:ext>
              </a:extLst>
            </p:cNvPr>
            <p:cNvSpPr/>
            <p:nvPr/>
          </p:nvSpPr>
          <p:spPr>
            <a:xfrm>
              <a:off x="9844626" y="4984692"/>
              <a:ext cx="232254" cy="929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63C72A7-A84E-4FD0-A638-8DD48E293F71}"/>
                </a:ext>
              </a:extLst>
            </p:cNvPr>
            <p:cNvSpPr txBox="1"/>
            <p:nvPr/>
          </p:nvSpPr>
          <p:spPr>
            <a:xfrm>
              <a:off x="10223904" y="4943663"/>
              <a:ext cx="113300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100" dirty="0"/>
                <a:t>Área bajo curva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2933CE1E-52E5-4E31-A751-AE20880727D0}"/>
                </a:ext>
              </a:extLst>
            </p:cNvPr>
            <p:cNvSpPr/>
            <p:nvPr/>
          </p:nvSpPr>
          <p:spPr>
            <a:xfrm>
              <a:off x="7733534" y="3820188"/>
              <a:ext cx="1267620" cy="184703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3167912-B846-481F-B1F1-6CFE8C3E87C0}"/>
                </a:ext>
              </a:extLst>
            </p:cNvPr>
            <p:cNvSpPr/>
            <p:nvPr/>
          </p:nvSpPr>
          <p:spPr>
            <a:xfrm>
              <a:off x="9844626" y="5292123"/>
              <a:ext cx="232254" cy="9295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7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B4C64F7-B5B5-4EC4-B88E-4E4E703BA8BF}"/>
                </a:ext>
              </a:extLst>
            </p:cNvPr>
            <p:cNvSpPr txBox="1"/>
            <p:nvPr/>
          </p:nvSpPr>
          <p:spPr>
            <a:xfrm>
              <a:off x="10216654" y="5239496"/>
              <a:ext cx="1345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100" dirty="0"/>
                <a:t>Área bajo continuo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B3D167DA-0805-4D48-894B-AEE0ACBE82F7}"/>
                </a:ext>
              </a:extLst>
            </p:cNvPr>
            <p:cNvGrpSpPr/>
            <p:nvPr/>
          </p:nvGrpSpPr>
          <p:grpSpPr>
            <a:xfrm>
              <a:off x="7861156" y="3782690"/>
              <a:ext cx="1065619" cy="1594512"/>
              <a:chOff x="6437083" y="2242887"/>
              <a:chExt cx="1245509" cy="1960624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B8A4F44-EDED-407C-BF9E-25DE358F8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2161" y="2251710"/>
                <a:ext cx="292668" cy="391227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9C6288B-A586-4EB1-A305-3D28AA4F6F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2664" y="2263216"/>
                <a:ext cx="506017" cy="648252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AAE6DCAD-C710-4B42-83CF-6C2CDA9462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0922" y="2270920"/>
                <a:ext cx="661160" cy="859433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8BF3DD6-2AF0-4574-943F-DF4189A7A4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8722" y="2242887"/>
                <a:ext cx="902508" cy="1164149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87A8D3C-A082-4817-9833-EF8E2B8FB7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6345" y="2381145"/>
                <a:ext cx="936247" cy="1215697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04BA613-9C34-4360-A2BD-E1C2C7629A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7083" y="2266864"/>
                <a:ext cx="144601" cy="213727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37C7BEF4-6167-4019-8E54-F90B95786C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14326" y="2916652"/>
                <a:ext cx="682540" cy="895187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0C32DD9-9F02-4D6F-A549-5BDC64D1CC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90875" y="3469070"/>
                <a:ext cx="450448" cy="54932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2FA5E5-E9F8-4FCD-8D7A-DD36849FA9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2735" y="3898348"/>
                <a:ext cx="228112" cy="305163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76335D7-55EC-4815-80E2-66A0F5E9FE0B}"/>
                </a:ext>
              </a:extLst>
            </p:cNvPr>
            <p:cNvGrpSpPr/>
            <p:nvPr/>
          </p:nvGrpSpPr>
          <p:grpSpPr>
            <a:xfrm>
              <a:off x="9821558" y="5577794"/>
              <a:ext cx="212697" cy="62456"/>
              <a:chOff x="8652746" y="4343429"/>
              <a:chExt cx="248603" cy="76797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F399D3B-13E5-4340-82F5-BE0427E81B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52746" y="4343429"/>
                <a:ext cx="76676" cy="56840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0ACCB71-469A-4C93-B5DB-54241F7F79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29422" y="4348584"/>
                <a:ext cx="88108" cy="68165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416ED3D-3832-4B0A-A7BE-A6941B6A9D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079" y="4353425"/>
                <a:ext cx="76270" cy="66801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CECA489-5939-492C-83D0-763097DD6B64}"/>
                </a:ext>
              </a:extLst>
            </p:cNvPr>
            <p:cNvSpPr txBox="1"/>
            <p:nvPr/>
          </p:nvSpPr>
          <p:spPr>
            <a:xfrm>
              <a:off x="10233724" y="5515210"/>
              <a:ext cx="11228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100" dirty="0"/>
                <a:t>Área de la línea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A252A44-F77C-4EF4-BA98-335BFBF4A988}"/>
                </a:ext>
              </a:extLst>
            </p:cNvPr>
            <p:cNvSpPr/>
            <p:nvPr/>
          </p:nvSpPr>
          <p:spPr>
            <a:xfrm>
              <a:off x="6535154" y="3826255"/>
              <a:ext cx="878890" cy="184276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9A591C10-34D5-4AE8-B984-67DDCC94C533}"/>
                </a:ext>
              </a:extLst>
            </p:cNvPr>
            <p:cNvSpPr/>
            <p:nvPr/>
          </p:nvSpPr>
          <p:spPr>
            <a:xfrm>
              <a:off x="9844626" y="5796914"/>
              <a:ext cx="232254" cy="77539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4F70004-E566-4DAD-A96E-9B23170DB382}"/>
                </a:ext>
              </a:extLst>
            </p:cNvPr>
            <p:cNvSpPr txBox="1"/>
            <p:nvPr/>
          </p:nvSpPr>
          <p:spPr>
            <a:xfrm>
              <a:off x="10233724" y="5752050"/>
              <a:ext cx="11228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419" sz="1100" dirty="0"/>
                <a:t>Área de la línea</a:t>
              </a:r>
            </a:p>
          </p:txBody>
        </p: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C12B679F-B3CE-4F57-A3A2-ABCB7E99D31D}"/>
                </a:ext>
              </a:extLst>
            </p:cNvPr>
            <p:cNvCxnSpPr>
              <a:cxnSpLocks/>
            </p:cNvCxnSpPr>
            <p:nvPr/>
          </p:nvCxnSpPr>
          <p:spPr>
            <a:xfrm>
              <a:off x="6528803" y="4820878"/>
              <a:ext cx="885241" cy="0"/>
            </a:xfrm>
            <a:prstGeom prst="straightConnector1">
              <a:avLst/>
            </a:prstGeom>
            <a:ln w="5715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D68FBB5-B23F-4242-8A29-4E3B4626451C}"/>
                    </a:ext>
                  </a:extLst>
                </p:cNvPr>
                <p:cNvSpPr txBox="1"/>
                <p:nvPr/>
              </p:nvSpPr>
              <p:spPr>
                <a:xfrm>
                  <a:off x="6793120" y="4505544"/>
                  <a:ext cx="29278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419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</m:oMath>
                    </m:oMathPara>
                  </a14:m>
                  <a:endParaRPr lang="es-419" b="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DD68FBB5-B23F-4242-8A29-4E3B46264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3120" y="4505544"/>
                  <a:ext cx="29278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7083" r="-16667" b="-17778"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969984D-2D66-48E0-8A88-DF8F1AF0E28D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9EDFE204-B99A-4E82-B10D-23DD005930F3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6CDA81A8-40D4-4387-BB54-F66EB55DEAC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5962AFB8-6568-40D9-84DA-347CD94A65DF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257A6252-4199-4953-970A-905C49A0F7E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55FCCEE6-87F3-471D-BC7A-79C8FB792BD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BCA45F0-032F-4FEE-882B-E5308C2D0289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892400BA-C52C-4B53-8533-73CBAB4BCE85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647E3FA1-FCBE-4DE8-89CF-E1F3534EC191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58074A5-F086-4FDD-99A5-9064CE5CA449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E6BA52D6-0D00-44A0-83C6-64AB21ACC5EE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FCAE102C-7FF8-4289-AED5-16EF3D7976E3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506FBAAA-57A9-431B-B7CE-04F3B081A622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6C4F676E-C6A2-409F-BE06-5E701FBB07B9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67D52C2-BB3E-4B56-AE1E-F2E9CF07F41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1012AA4-5AE1-40AE-8072-14A80368DA1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681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CURVAS DE CRECIMIENTO OBSERVACIONALES</a:t>
            </a: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9ADB1B1C-875A-43FD-B2D3-7F095B16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577" y="1036274"/>
            <a:ext cx="340995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B46397AB-0178-418A-B621-D07CCFF2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19" y="1093424"/>
            <a:ext cx="340995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E556E8F-1E8F-4EDA-87A9-5F0D95488FB4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6DD3E0-69D1-44B1-9578-69533C28E074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2862326-9772-4653-A66D-688A83DA1F98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28A7F47-C397-4224-99ED-5A2941D6C8F9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F264DC-B968-46D1-8247-2FE2040CA7C4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F167152-3828-4AD2-BB16-7428564978A8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9C10EEC-CA0F-47A3-B8B3-711609D67897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129D9C6-DCBD-421D-87DD-779DF1BADDE6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80D4213-11EE-47AB-958B-44442869E69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29684C98-0DD1-4799-A932-3F6FC1F2152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F8CFCF0-A65F-4DF8-B2A1-5264ED737920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A9362FF-0D03-49BC-9210-12A03858A804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B4594B9C-74FA-4AA2-B78E-7300037A8951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576E7A3-710A-4304-A9DB-5C92F5B92128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B367EA46-FA03-4240-9114-013A7528AA1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C6B9B399-C53E-47BF-B0DA-7627092F6AF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CB2CA7CB-C718-494E-8A68-A77FF9BA6232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F13C6C9C-F4F4-48EC-8FD1-8A8E23A1C65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75BF935-EA12-4C22-AC22-F16BCE4326AE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C87F8DB-F6AF-4392-95CF-5ABABA4F4BF4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329BA7A-FE3C-4F8C-992B-7AF6EE040337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14DD7A9-4395-40F2-B8A0-DBA2C3BC295D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F152DC2-F25C-496A-B4C1-F45523688FD7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8F06F9C-9E58-44FD-B6C3-6F8D065B5C73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C1935C4C-7A48-4586-B444-A9418D5237BA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47F3C8D-D474-4C04-94D7-938F900E9D22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78EE8CA-22EC-4E34-94EC-F7F1619DABF5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3A5BA97-EFF1-4848-AC4E-72B3FEBB806C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57D0B710-B5E8-49C8-AD0F-4CFCA0BA1D5D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47618DF-437D-4303-9F9D-1583A332031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90182D71-157E-43B8-B979-F38DCAD7BC57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7F20924-941E-4073-8A5E-082713090119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9E68A85-4F20-407F-95AC-531D37576C4F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2AD8778-1D52-49E8-B979-5132454D6BB7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C484979-EE38-401B-B56D-14573F7C706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DB59DB2-3874-4B08-802C-398653CCC9B5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99EF07C-C8F4-4725-B9A2-1F178068898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E5491DF-4977-4407-BA1D-1DB698282E65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9BA3052-5AFE-444C-A08F-02E3F7B19D3A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DA810D4-4B49-4F29-BDB8-446F32ED63F9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88CB683-26BD-4900-9DF6-FC1979FDC366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D81977B-1877-4EF4-BA6F-883B5A37EF1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96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21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CURVAS DE CRECIMIENTO OBSERVACIONALES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639848EE-97A8-4DF7-9D5B-C611DFA86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05" y="1121651"/>
            <a:ext cx="3390544" cy="5369941"/>
          </a:xfrm>
          <a:prstGeom prst="rect">
            <a:avLst/>
          </a:prstGeom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5B6062E8-1BB7-4690-9258-E9D22ADD5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43" y="1130287"/>
            <a:ext cx="340995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1183AF2-01FB-46E7-AC11-FCD290D734D1}"/>
              </a:ext>
            </a:extLst>
          </p:cNvPr>
          <p:cNvSpPr txBox="1"/>
          <p:nvPr/>
        </p:nvSpPr>
        <p:spPr>
          <a:xfrm>
            <a:off x="7958765" y="2131891"/>
            <a:ext cx="66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1987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A8CF91-2591-48D8-98C2-71CE3DAE175C}"/>
              </a:ext>
            </a:extLst>
          </p:cNvPr>
          <p:cNvSpPr txBox="1"/>
          <p:nvPr/>
        </p:nvSpPr>
        <p:spPr>
          <a:xfrm>
            <a:off x="9664064" y="1993391"/>
            <a:ext cx="176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Gran diferencia entre las fechas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5CB4A9-0433-4705-A94E-9388C8A6057C}"/>
              </a:ext>
            </a:extLst>
          </p:cNvPr>
          <p:cNvSpPr txBox="1"/>
          <p:nvPr/>
        </p:nvSpPr>
        <p:spPr>
          <a:xfrm>
            <a:off x="7958765" y="4784067"/>
            <a:ext cx="66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2019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6B0C15-606A-4836-AF8C-4994B6554CFC}"/>
              </a:ext>
            </a:extLst>
          </p:cNvPr>
          <p:cNvSpPr txBox="1"/>
          <p:nvPr/>
        </p:nvSpPr>
        <p:spPr>
          <a:xfrm>
            <a:off x="9664064" y="4639562"/>
            <a:ext cx="176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Similitud</a:t>
            </a:r>
          </a:p>
          <a:p>
            <a:pPr algn="ctr"/>
            <a:r>
              <a:rPr lang="es-419" dirty="0"/>
              <a:t>entre las fechas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8A39EE6-FDCC-4CE3-A187-076129E61280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5DC2C96-963A-4F92-B2B1-00B326CDA0FB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11BE1BB-BFF1-493F-98CD-8A04743BCD43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35445F4-5B70-4E35-966B-709A6AAA80E2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C2F2B00-EF86-4D05-9364-FF92F914368D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3B73577-5150-46F2-BD53-418EF6264C34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49D9AF-1D3F-454E-9617-5EAC1A585277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7794D7B-0092-4428-AE01-36BB47A7BB77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31BD7A03-18BD-40BB-9912-C5A4C4A38A2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55287FD-E05C-41FD-BBF7-CDA9E7317FCB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EF45810-14AB-4FFB-BC43-2495E910BA1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9CB454F-0B86-4C18-B66B-23CBE4CC55B0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FE3C65A-F0A9-42E5-8717-971DA7666F25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AF9C251-F884-4580-83FE-5F83548FDA54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CA9C0A41-BA21-4FD9-9D2E-939D6CD73059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687C99D4-E32F-427C-A20C-EEC3B252B5A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6460372-7FDC-4C85-A2EA-B4A5700110F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2638ACCD-BA3A-4E52-829B-F3D45C91D2E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1F1885A-DB63-4EFA-9F7D-27A250102A8D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05AEAE8-C31C-404E-9DD7-3BB812CE4AA4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6D56490-0F5C-4629-BEE7-3C7CFADFC256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ECE53EF-05E2-43C6-AA5B-9383D1548E24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7C46E80-7810-4F1A-8ABA-67D237C47C2E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046367C-67A7-485D-B8E3-75417757B733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57476C3-F063-4AE5-9500-86F97487B822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C312EDA-A5C8-4508-A0FA-FAA1D92EFF08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D81835D-9CBE-46BA-B1F6-86C620BE2A1C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DE43ABC-2687-4835-8018-DA4943746F47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8414142-CF3B-4F13-9971-F61C9BBDE5C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E59D917F-8B7D-498F-87C7-25DB5CDD0AF8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4325C8D-631B-4198-A18C-B8F528BAE614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13B4E28-5D8B-4E92-94EA-712D9F144699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702E7AC-E78F-498C-869C-9198B2E655C0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4A2C8F1-C1B1-45F4-B5C7-50AF9A4A9154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2EE52C6-14F1-40B9-BD00-EA0E2F237BB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FC46123-069F-45C4-A19B-ADD4423210D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107DDC05-A518-4313-9333-890D68CC6B37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329D880-7A62-497A-83E6-E76AC71E8288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EC374A9-E48A-4B71-A9F4-208D0C4EAD69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4298366C-735E-4BA5-84C9-2E139461DC9A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461A5C3-C8AE-415D-86CB-CFF2A6A61704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7D3C51B5-509C-4165-850D-559397DE1AF8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2621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22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CURVAS DE CRECIMIENTO OBSERVACIONALES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183AF2-01FB-46E7-AC11-FCD290D734D1}"/>
              </a:ext>
            </a:extLst>
          </p:cNvPr>
          <p:cNvSpPr txBox="1"/>
          <p:nvPr/>
        </p:nvSpPr>
        <p:spPr>
          <a:xfrm>
            <a:off x="6874888" y="1139999"/>
            <a:ext cx="66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1987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A8CF91-2591-48D8-98C2-71CE3DAE175C}"/>
              </a:ext>
            </a:extLst>
          </p:cNvPr>
          <p:cNvSpPr txBox="1"/>
          <p:nvPr/>
        </p:nvSpPr>
        <p:spPr>
          <a:xfrm>
            <a:off x="8476808" y="1511402"/>
            <a:ext cx="176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Gran dispersión de datos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5CB4A9-0433-4705-A94E-9388C8A6057C}"/>
              </a:ext>
            </a:extLst>
          </p:cNvPr>
          <p:cNvSpPr txBox="1"/>
          <p:nvPr/>
        </p:nvSpPr>
        <p:spPr>
          <a:xfrm>
            <a:off x="6874888" y="2157733"/>
            <a:ext cx="66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2019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FA50E37-2D3C-4AE4-9993-D83D49DAF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62" y="1064672"/>
            <a:ext cx="3409951" cy="54006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AC37C3A-9F3E-4E99-B102-2E149A8C2BDA}"/>
              </a:ext>
            </a:extLst>
          </p:cNvPr>
          <p:cNvSpPr txBox="1"/>
          <p:nvPr/>
        </p:nvSpPr>
        <p:spPr>
          <a:xfrm>
            <a:off x="6327784" y="1680016"/>
            <a:ext cx="176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&amp;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86449E-E475-41D4-A1E5-BD3A7F3D123E}"/>
              </a:ext>
            </a:extLst>
          </p:cNvPr>
          <p:cNvSpPr txBox="1"/>
          <p:nvPr/>
        </p:nvSpPr>
        <p:spPr>
          <a:xfrm>
            <a:off x="6079778" y="4329885"/>
            <a:ext cx="121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Fe neutro</a:t>
            </a:r>
          </a:p>
        </p:txBody>
      </p:sp>
      <p:pic>
        <p:nvPicPr>
          <p:cNvPr id="41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28AD82D5-C82E-47B4-BD45-8AF522DFF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817">
            <a:off x="7225095" y="3554362"/>
            <a:ext cx="787974" cy="80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0DB8F8A8-08ED-41D9-BBD9-BA0FCBC3C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21716" flipH="1">
            <a:off x="7283952" y="4689017"/>
            <a:ext cx="788758" cy="78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DAEEB02-D146-4D41-A061-7F5830CC11F8}"/>
              </a:ext>
            </a:extLst>
          </p:cNvPr>
          <p:cNvSpPr txBox="1"/>
          <p:nvPr/>
        </p:nvSpPr>
        <p:spPr>
          <a:xfrm>
            <a:off x="8088610" y="3552729"/>
            <a:ext cx="159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Fotósfera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F4D563-E91B-44BE-BE70-93A8A92C5032}"/>
              </a:ext>
            </a:extLst>
          </p:cNvPr>
          <p:cNvSpPr txBox="1"/>
          <p:nvPr/>
        </p:nvSpPr>
        <p:spPr>
          <a:xfrm>
            <a:off x="8088611" y="5034600"/>
            <a:ext cx="159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Cromósfera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860077-82C8-4817-A14F-65D5F20DB0FB}"/>
              </a:ext>
            </a:extLst>
          </p:cNvPr>
          <p:cNvSpPr txBox="1"/>
          <p:nvPr/>
        </p:nvSpPr>
        <p:spPr>
          <a:xfrm>
            <a:off x="10227369" y="4145219"/>
            <a:ext cx="159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Remanentes </a:t>
            </a:r>
            <a:r>
              <a:rPr lang="es-419" dirty="0" err="1"/>
              <a:t>fotosféricos</a:t>
            </a:r>
            <a:endParaRPr lang="es-419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0831A57-97CE-49C5-B0E1-A347F5C6DB48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7BFE29B-C993-4DAD-B1E4-742DBCAE2D31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F28A510-2851-484B-B3B5-04DEA80E72AB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5C7D39C-F557-4F30-ABBD-6EC6250018FB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CA257BD-7DA2-4F4B-BF42-C4C79F9FB34E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CC6F6DF-48BD-4CCF-A0F3-09B1D8609730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74D582D-B953-434C-BABE-E9B8F999832F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B775F45-1506-46A2-9F1E-03F27F87C533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35D22A9-3C1A-4622-95F8-93E59A3A320A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2FA2F45-48CB-4445-94F1-30CB34DF6063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9588004-ADDA-4290-ACA1-C8624E5888A1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210B151-5F24-4D55-9AC4-96EDD6F8F93E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71D30C2-0503-48A7-A511-337670D54A93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70485F4-7BB5-4A20-A619-83464D2A7B61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4F06BD2-ADF3-4438-89B7-62936AD1775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CF7964D8-E269-4548-AFBC-692E495FD0BB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EAE095C-9595-4848-B65E-F8E1DE37C97B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7FD36B3-98BF-4968-9508-72F47AF6825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25182F70-D1B3-4D24-9650-DF7492D466DB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56CA74F-F764-42F7-B707-62DF9846039E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DDA1FB3-6BC8-498C-A2A9-F048FFBC2116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11C683B-E679-4EC2-AA7D-377CA0A4AA05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4B13D8D-BBEB-4536-AF3E-583C7CB7D80F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A5ECD64-6946-44A0-A5C5-8CE74B81EA09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20C0F5F2-259B-4098-B649-D8DFA05838F0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6DFB9D9-EFB7-404E-BE3C-F59D9973764A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4B3FA53-0A3D-43CF-9DB4-64322B556388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7896943B-9DD0-4992-B46E-18C619A9497E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9E42035-AC5D-414B-8F15-2E11E5DC9BD5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E324D2F-B77F-4B7A-8AF7-8786E8C61F74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DFF2FBA-E08D-4742-AAFF-655CCA31CB43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10BDE96-0485-4126-BDE6-B7F06414A07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BA13835-A206-48AC-8D24-0DE150FC4CBE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2488C6CE-DE82-4A68-A77F-60575A6EE3F9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F76AFACC-AFA3-4A85-BF04-5430A935C635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0972818-FD6B-448B-9B1E-BF08DC732C6C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81B05970-CE00-42EA-B020-B2089FBB5027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AE2BD410-C38A-496D-8980-059B2319E36D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42FC700-9A53-48B0-ACBF-A0353E040D2E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5E63FD4-21FB-4748-8684-CD9DDC41D107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A9F56A2-AB46-4292-BFE1-0C617846CC0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7BE8E3D-9759-4D28-AC8E-B7A4EADE12CB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117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8" grpId="0"/>
      <p:bldP spid="39" grpId="0"/>
      <p:bldP spid="43" grpId="0"/>
      <p:bldP spid="44" grpId="0"/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4F05F1-A9A3-4D63-850F-445F9D8E23B1}"/>
                  </a:ext>
                </a:extLst>
              </p:cNvPr>
              <p:cNvSpPr txBox="1"/>
              <p:nvPr/>
            </p:nvSpPr>
            <p:spPr>
              <a:xfrm>
                <a:off x="777432" y="2025877"/>
                <a:ext cx="4716506" cy="731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6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s-E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419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3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s-419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s-419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419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419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s-ES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3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419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419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419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419" sz="3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l-GR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s-419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sSub>
                                    <m:sSubPr>
                                      <m:ctrlPr>
                                        <a:rPr lang="es-419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s-419" sz="3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es-419" sz="3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419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  <m:r>
                            <a:rPr lang="es-419" sz="3600" i="1">
                              <a:latin typeface="Cambria Math" panose="02040503050406030204" pitchFamily="18" charset="0"/>
                            </a:rPr>
                            <m:t>⁡</m:t>
                          </m:r>
                        </m:sup>
                      </m:sSup>
                    </m:oMath>
                  </m:oMathPara>
                </a14:m>
                <a:endParaRPr lang="es-419" sz="360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4F05F1-A9A3-4D63-850F-445F9D8E2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32" y="2025877"/>
                <a:ext cx="4716506" cy="7314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23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CURVAS DE CRECIMIENTO TEÓRICAS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F5CB22-EDBE-422A-9214-1E7CF76A9149}"/>
                  </a:ext>
                </a:extLst>
              </p:cNvPr>
              <p:cNvSpPr txBox="1"/>
              <p:nvPr/>
            </p:nvSpPr>
            <p:spPr>
              <a:xfrm>
                <a:off x="447121" y="3903430"/>
                <a:ext cx="4716506" cy="6971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  <m:rad>
                            <m:radPr>
                              <m:degHide m:val="on"/>
                              <m:ctrlPr>
                                <a:rPr lang="es-E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𝑔𝑓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𝑖𝑜𝑛</m:t>
                              </m:r>
                            </m:sup>
                          </m:sSubSup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𝑒𝑥𝑐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s-419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FF5CB22-EDBE-422A-9214-1E7CF76A9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21" y="3903430"/>
                <a:ext cx="4716506" cy="697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C21816-1A20-4D9F-AF30-573FB5963E1A}"/>
                  </a:ext>
                </a:extLst>
              </p:cNvPr>
              <p:cNvSpPr txBox="1"/>
              <p:nvPr/>
            </p:nvSpPr>
            <p:spPr>
              <a:xfrm>
                <a:off x="6913769" y="4042184"/>
                <a:ext cx="4716506" cy="767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419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2400" i="1">
                              <a:latin typeface="Cambria Math" panose="02040503050406030204" pitchFamily="18" charset="0"/>
                            </a:rPr>
                            <m:t>𝑔𝑓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𝑒𝑥𝑐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s-419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FC21816-1A20-4D9F-AF30-573FB5963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769" y="4042184"/>
                <a:ext cx="4716506" cy="7676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D98D0F-8972-467A-A8CB-51E9B61798D0}"/>
                  </a:ext>
                </a:extLst>
              </p:cNvPr>
              <p:cNvSpPr txBox="1"/>
              <p:nvPr/>
            </p:nvSpPr>
            <p:spPr>
              <a:xfrm>
                <a:off x="6616345" y="5229238"/>
                <a:ext cx="3998456" cy="87402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419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419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419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419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419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ES" sz="2000" i="1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419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s-419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419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419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s-419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419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419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D98D0F-8972-467A-A8CB-51E9B6179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345" y="5229238"/>
                <a:ext cx="3998456" cy="874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37FB264-F2BF-4F55-8117-DC42B992085F}"/>
              </a:ext>
            </a:extLst>
          </p:cNvPr>
          <p:cNvSpPr txBox="1"/>
          <p:nvPr/>
        </p:nvSpPr>
        <p:spPr>
          <a:xfrm>
            <a:off x="380271" y="1711120"/>
            <a:ext cx="176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Perfil gaussiano: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E04571-A671-4CD9-B565-442F79BF2349}"/>
              </a:ext>
            </a:extLst>
          </p:cNvPr>
          <p:cNvSpPr txBox="1"/>
          <p:nvPr/>
        </p:nvSpPr>
        <p:spPr>
          <a:xfrm>
            <a:off x="6347639" y="1795778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Ancho equivalente: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A0F2DD-2041-4433-BE05-277DF3FF3857}"/>
                  </a:ext>
                </a:extLst>
              </p:cNvPr>
              <p:cNvSpPr txBox="1"/>
              <p:nvPr/>
            </p:nvSpPr>
            <p:spPr>
              <a:xfrm>
                <a:off x="6846196" y="2313349"/>
                <a:ext cx="4716506" cy="968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419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  <m:r>
                        <a:rPr lang="es-419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2400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sSub>
                                <m:sSubPr>
                                  <m:ctrlPr>
                                    <a:rPr lang="es-419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sz="2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s-419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419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419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s-419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419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s-E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419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s-419" sz="2400" i="1">
                                          <a:latin typeface="Cambria Math" panose="02040503050406030204" pitchFamily="18" charset="0"/>
                                        </a:rPr>
                                        <m:t>(−(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  <m:r>
                                        <a:rPr lang="es-419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/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Δ</m:t>
                                      </m:r>
                                      <m:sSub>
                                        <m:sSubPr>
                                          <m:ctrlPr>
                                            <a:rPr lang="es-419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s-419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r>
                                        <a:rPr lang="es-419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s-419" sz="2400" i="1">
                                      <a:latin typeface="Cambria Math" panose="02040503050406030204" pitchFamily="18" charset="0"/>
                                    </a:rPr>
                                    <m:t>⁡</m:t>
                                  </m:r>
                                </m:sup>
                              </m:sSup>
                            </m:e>
                          </m:d>
                          <m:r>
                            <a:rPr lang="es-419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419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nary>
                    </m:oMath>
                  </m:oMathPara>
                </a14:m>
                <a:endParaRPr lang="es-419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7A0F2DD-2041-4433-BE05-277DF3FF3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196" y="2313349"/>
                <a:ext cx="4716506" cy="9687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71378F53-BA1D-4CAE-8066-97631CE4DA4D}"/>
              </a:ext>
            </a:extLst>
          </p:cNvPr>
          <p:cNvSpPr/>
          <p:nvPr/>
        </p:nvSpPr>
        <p:spPr>
          <a:xfrm>
            <a:off x="4124420" y="2052430"/>
            <a:ext cx="645110" cy="4256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99CB062-FC0D-4544-BEBE-C2FC122EA2E6}"/>
              </a:ext>
            </a:extLst>
          </p:cNvPr>
          <p:cNvSpPr/>
          <p:nvPr/>
        </p:nvSpPr>
        <p:spPr>
          <a:xfrm>
            <a:off x="2797618" y="2080452"/>
            <a:ext cx="493944" cy="4743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B62CF67-5E18-4B7A-8CFB-2E4CC3B2F7FA}"/>
              </a:ext>
            </a:extLst>
          </p:cNvPr>
          <p:cNvCxnSpPr>
            <a:cxnSpLocks/>
            <a:stCxn id="42" idx="3"/>
          </p:cNvCxnSpPr>
          <p:nvPr/>
        </p:nvCxnSpPr>
        <p:spPr>
          <a:xfrm flipH="1">
            <a:off x="941484" y="2485360"/>
            <a:ext cx="1928470" cy="145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C651715-84E7-4EF0-9085-18FFBE30A21F}"/>
              </a:ext>
            </a:extLst>
          </p:cNvPr>
          <p:cNvCxnSpPr>
            <a:cxnSpLocks/>
            <a:stCxn id="42" idx="5"/>
          </p:cNvCxnSpPr>
          <p:nvPr/>
        </p:nvCxnSpPr>
        <p:spPr>
          <a:xfrm>
            <a:off x="3219226" y="2485360"/>
            <a:ext cx="1456103" cy="1455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F327C47-964E-4D32-8E8B-CB7FD2D9C611}"/>
              </a:ext>
            </a:extLst>
          </p:cNvPr>
          <p:cNvSpPr txBox="1"/>
          <p:nvPr/>
        </p:nvSpPr>
        <p:spPr>
          <a:xfrm>
            <a:off x="372662" y="3049865"/>
            <a:ext cx="1446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/>
              <a:t>Ecuación de Saha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383B828-64AE-41A7-95D4-84E2BFA355E7}"/>
              </a:ext>
            </a:extLst>
          </p:cNvPr>
          <p:cNvSpPr/>
          <p:nvPr/>
        </p:nvSpPr>
        <p:spPr>
          <a:xfrm>
            <a:off x="1870991" y="2123222"/>
            <a:ext cx="529466" cy="674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A3F7D8-F453-45CB-8DB0-701DEC480E3B}"/>
              </a:ext>
            </a:extLst>
          </p:cNvPr>
          <p:cNvSpPr txBox="1"/>
          <p:nvPr/>
        </p:nvSpPr>
        <p:spPr>
          <a:xfrm>
            <a:off x="1996887" y="1869205"/>
            <a:ext cx="854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/>
              <a:t>Continuo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F41ECF-784B-4354-A905-1409D6190594}"/>
              </a:ext>
            </a:extLst>
          </p:cNvPr>
          <p:cNvSpPr txBox="1"/>
          <p:nvPr/>
        </p:nvSpPr>
        <p:spPr>
          <a:xfrm>
            <a:off x="4231281" y="2465487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/>
              <a:t>Long </a:t>
            </a:r>
            <a:r>
              <a:rPr lang="es-419" sz="1400" dirty="0" err="1"/>
              <a:t>doppler</a:t>
            </a:r>
            <a:endParaRPr lang="es-419" sz="1400" dirty="0"/>
          </a:p>
        </p:txBody>
      </p:sp>
      <p:pic>
        <p:nvPicPr>
          <p:cNvPr id="49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13F4DF97-BA1C-47AD-95F1-4887F6FFC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50719" flipH="1" flipV="1">
            <a:off x="4868165" y="1006542"/>
            <a:ext cx="1518245" cy="151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8D008C01-BB09-4CEE-9A60-826E20C906CB}"/>
              </a:ext>
            </a:extLst>
          </p:cNvPr>
          <p:cNvSpPr/>
          <p:nvPr/>
        </p:nvSpPr>
        <p:spPr>
          <a:xfrm>
            <a:off x="4298590" y="4046135"/>
            <a:ext cx="422031" cy="32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D5CCB4-9DCB-46F9-9307-415F662D209C}"/>
              </a:ext>
            </a:extLst>
          </p:cNvPr>
          <p:cNvSpPr txBox="1"/>
          <p:nvPr/>
        </p:nvSpPr>
        <p:spPr>
          <a:xfrm>
            <a:off x="4177603" y="4338833"/>
            <a:ext cx="18340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Temperatura de excitación</a:t>
            </a:r>
            <a:endParaRPr lang="es-419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EC4383-E88C-4B3D-B657-601FE2AC820C}"/>
              </a:ext>
            </a:extLst>
          </p:cNvPr>
          <p:cNvSpPr txBox="1"/>
          <p:nvPr/>
        </p:nvSpPr>
        <p:spPr>
          <a:xfrm>
            <a:off x="3348279" y="4595052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/>
              <a:t>Función de partición</a:t>
            </a:r>
            <a:endParaRPr lang="es-419" sz="1200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F2AACA2-6B63-4E13-ACED-B10AB218EB66}"/>
              </a:ext>
            </a:extLst>
          </p:cNvPr>
          <p:cNvSpPr/>
          <p:nvPr/>
        </p:nvSpPr>
        <p:spPr>
          <a:xfrm>
            <a:off x="2949101" y="4282516"/>
            <a:ext cx="639557" cy="32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9090038-09B2-42AB-9A47-8990D6ED7C13}"/>
              </a:ext>
            </a:extLst>
          </p:cNvPr>
          <p:cNvSpPr/>
          <p:nvPr/>
        </p:nvSpPr>
        <p:spPr>
          <a:xfrm>
            <a:off x="2949101" y="3925736"/>
            <a:ext cx="639557" cy="32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BBF29A-8442-455D-BD9D-B9E65327010A}"/>
              </a:ext>
            </a:extLst>
          </p:cNvPr>
          <p:cNvSpPr txBox="1"/>
          <p:nvPr/>
        </p:nvSpPr>
        <p:spPr>
          <a:xfrm>
            <a:off x="2894401" y="3303034"/>
            <a:ext cx="106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Densidad masa columnar</a:t>
            </a:r>
            <a:endParaRPr lang="es-419" sz="1200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B3D62A-4F82-4F1C-98C0-3D44C777FFDE}"/>
              </a:ext>
            </a:extLst>
          </p:cNvPr>
          <p:cNvSpPr/>
          <p:nvPr/>
        </p:nvSpPr>
        <p:spPr>
          <a:xfrm>
            <a:off x="2603191" y="4102461"/>
            <a:ext cx="400119" cy="407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A31BD9-0774-4C44-8A88-6595565978B4}"/>
              </a:ext>
            </a:extLst>
          </p:cNvPr>
          <p:cNvSpPr txBox="1"/>
          <p:nvPr/>
        </p:nvSpPr>
        <p:spPr>
          <a:xfrm>
            <a:off x="1692202" y="4564527"/>
            <a:ext cx="1642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Fuerza del oscilador</a:t>
            </a:r>
          </a:p>
          <a:p>
            <a:r>
              <a:rPr lang="es-ES" sz="1200" dirty="0"/>
              <a:t>Peso estadístico</a:t>
            </a:r>
            <a:endParaRPr lang="es-419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106B7D-BCC5-4866-9F84-7BC1FD05F629}"/>
              </a:ext>
            </a:extLst>
          </p:cNvPr>
          <p:cNvSpPr txBox="1"/>
          <p:nvPr/>
        </p:nvSpPr>
        <p:spPr>
          <a:xfrm>
            <a:off x="6409855" y="3655170"/>
            <a:ext cx="168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Datos atómicos: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99DC473-B427-45EE-99AB-2D7D73EC33D3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62EE555-F201-4820-8CA3-8A6F221D111E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72FFFD9-CB9A-47DA-8360-C363BEE164D6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E383325-A0D1-4FD1-816C-EE6786A162A4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9D19862-6A5D-4F9B-86D4-0E660290CC0C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6120096-CCD1-4438-9A3D-9080A7391793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90AFC97-9C70-46C3-BED9-B15109E755E2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C2A848E-B8F0-44A9-BD27-F4251135321D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88B2027-A94C-4CD3-8261-A1F43F777A7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7E4C946-7141-4040-8333-99D7AF3194A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9122FB2-AF5A-479E-8F86-C3332ACA563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08347670-F929-4362-907B-3F3ABCB69EF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05EFDB5-B1DE-4E30-8A25-C265648CD10A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4146643-9802-46DA-943B-77EA7F86787B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499C9204-4B5A-4178-9B5F-259D323FB26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B35C04E-7C91-471C-A0A6-0AF2CF4E27B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173EDC27-3C2B-4A4D-B592-5D0EB7BEDBE1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54B1BF7-BBD9-4A0E-BF8B-BA5998F3AC2A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B2F78D-6DA6-4284-B661-0A059F9C47B0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F2FCE5F-8E15-4217-9E7D-44B57BBF8230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6D1ADF4-977A-45A7-8D59-F3AAC6992DBB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870499C-39C0-4EEC-A5F2-3E957DCD57A2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465782B-5821-4EF4-BAF7-737BB76BC839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19A8A16-C7FF-41BC-B07F-1993DCF5897D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5CECDDDE-0716-4D5D-844A-3396B729C5A6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2281BEE-B7DA-453A-ACB2-EE555129CFC4}"/>
                  </a:ext>
                </a:extLst>
              </p:cNvPr>
              <p:cNvSpPr txBox="1"/>
              <p:nvPr/>
            </p:nvSpPr>
            <p:spPr>
              <a:xfrm>
                <a:off x="2422022" y="5432172"/>
                <a:ext cx="2235868" cy="524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419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419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s-419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𝑁𝑔𝑓</m:t>
                      </m:r>
                      <m:r>
                        <m:rPr>
                          <m:sty m:val="p"/>
                        </m:rP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E2281BEE-B7DA-453A-ACB2-EE555129C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022" y="5432172"/>
                <a:ext cx="2235868" cy="52443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Oval 105">
            <a:extLst>
              <a:ext uri="{FF2B5EF4-FFF2-40B4-BE49-F238E27FC236}">
                <a16:creationId xmlns:a16="http://schemas.microsoft.com/office/drawing/2014/main" id="{53EB6B54-54EC-42D1-9F2D-9B883A174356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ABF43F1-9905-4021-A7CF-E28916804D89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B0B35D2-B355-49E5-BF10-87A6D005E73D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B86C712B-652C-4DB2-A6AA-613A8278C79A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FB24BD7-70CB-41B8-BBD1-050E56E1FA4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91778C7-B5D0-4DCD-A72E-A593EDE104F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82F825BF-FA8F-4168-B356-08497D7E1179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C01466C-E582-4E14-AB7B-1C100DE1D019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E664C29-FF3E-40E9-B3C0-BE7832FB24C0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E9AC450-8A79-460B-A383-691A0360FD3C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BDA38175-58C5-4719-AED0-125B2BD2C41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C5442599-55EF-46F9-BF84-24CE72A1141C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C89B115E-7FDD-48CA-B9A9-70FBCA44978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5E5F192-ABE1-4788-A80D-E022091E2D16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03B14200-6AEB-44DB-B58C-C3A09571649C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83589C38-7462-4FD0-BF1D-3090919229C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CB0FBA2-CAFA-40F9-ADE7-1AA3C50BE988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06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  <p:bldP spid="36" grpId="0"/>
      <p:bldP spid="37" grpId="0"/>
      <p:bldP spid="41" grpId="0" animBg="1"/>
      <p:bldP spid="42" grpId="0" animBg="1"/>
      <p:bldP spid="45" grpId="0"/>
      <p:bldP spid="46" grpId="0" animBg="1"/>
      <p:bldP spid="47" grpId="0"/>
      <p:bldP spid="48" grpId="0"/>
      <p:bldP spid="50" grpId="0" animBg="1"/>
      <p:bldP spid="51" grpId="0"/>
      <p:bldP spid="52" grpId="0"/>
      <p:bldP spid="53" grpId="0" animBg="1"/>
      <p:bldP spid="54" grpId="0" animBg="1"/>
      <p:bldP spid="55" grpId="0"/>
      <p:bldP spid="56" grpId="0" animBg="1"/>
      <p:bldP spid="57" grpId="0"/>
      <p:bldP spid="58" grpId="0"/>
      <p:bldP spid="10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505283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24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CURVAS DE CRECIMIENTO TEÓRICAS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267D33-625A-454D-9E48-B74A758AE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606" y="1206077"/>
            <a:ext cx="2816924" cy="514940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57AB25C-6DE0-4ECF-85AE-D9AF9452D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553" y="1232990"/>
            <a:ext cx="2727213" cy="5095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E8E46A6-B478-4313-88D0-474F9D962C81}"/>
              </a:ext>
            </a:extLst>
          </p:cNvPr>
          <p:cNvSpPr/>
          <p:nvPr/>
        </p:nvSpPr>
        <p:spPr>
          <a:xfrm>
            <a:off x="9302458" y="5997865"/>
            <a:ext cx="27272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1200" b="1" dirty="0">
                <a:solidFill>
                  <a:srgbClr val="002060"/>
                </a:solidFill>
                <a:latin typeface="Arial" panose="020B0604020202020204" pitchFamily="34" charset="0"/>
              </a:rPr>
              <a:t>K.-</a:t>
            </a:r>
            <a:r>
              <a:rPr lang="es-419" sz="1200" b="1" dirty="0" err="1">
                <a:solidFill>
                  <a:srgbClr val="002060"/>
                </a:solidFill>
                <a:latin typeface="Arial" panose="020B0604020202020204" pitchFamily="34" charset="0"/>
              </a:rPr>
              <a:t>P.Schroder</a:t>
            </a:r>
            <a:r>
              <a:rPr lang="es-419" sz="1200" b="1" dirty="0">
                <a:solidFill>
                  <a:srgbClr val="002060"/>
                </a:solidFill>
                <a:latin typeface="Arial" panose="020B0604020202020204" pitchFamily="34" charset="0"/>
              </a:rPr>
              <a:t>,</a:t>
            </a:r>
            <a:r>
              <a:rPr lang="es-419" sz="1200" b="1" dirty="0">
                <a:solidFill>
                  <a:schemeClr val="tx2"/>
                </a:solidFill>
                <a:latin typeface="Arial" panose="020B0604020202020204" pitchFamily="34" charset="0"/>
              </a:rPr>
              <a:t> y cols., </a:t>
            </a:r>
            <a:r>
              <a:rPr lang="es-419" sz="1200" b="1" dirty="0">
                <a:solidFill>
                  <a:srgbClr val="002060"/>
                </a:solidFill>
                <a:latin typeface="Arial" panose="020B0604020202020204" pitchFamily="34" charset="0"/>
              </a:rPr>
              <a:t>(1989) </a:t>
            </a:r>
            <a:r>
              <a:rPr lang="es-419" sz="12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Astronomy</a:t>
            </a:r>
            <a:r>
              <a:rPr lang="es-419" sz="1200" b="1" i="1" dirty="0">
                <a:solidFill>
                  <a:srgbClr val="002060"/>
                </a:solidFill>
                <a:latin typeface="Arial" panose="020B0604020202020204" pitchFamily="34" charset="0"/>
              </a:rPr>
              <a:t> and </a:t>
            </a:r>
            <a:r>
              <a:rPr lang="es-419" sz="1200" b="1" i="1" dirty="0" err="1">
                <a:solidFill>
                  <a:srgbClr val="002060"/>
                </a:solidFill>
                <a:latin typeface="Arial" panose="020B0604020202020204" pitchFamily="34" charset="0"/>
              </a:rPr>
              <a:t>Astrophysics</a:t>
            </a:r>
            <a:endParaRPr lang="es-419" sz="1200" b="1" i="1" dirty="0">
              <a:solidFill>
                <a:srgbClr val="002060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1B4464-5C15-4E7F-8330-D68735D553AE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A026EA4-E9DA-4D45-8859-82E2AFC0D934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4E98DEE-44CF-46EF-BA13-77F4DB912F9D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F25F6E3-5B9F-412E-B86F-1925CEC2F121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CB2DA0-B09D-414F-87A7-A6E06FB82CF7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F14E515-E49F-4DFD-8C44-62249ED9E22F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3219B3-28AA-430C-9F67-D372E8AAD047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3D748D6-7B8A-4592-B4CD-BFF2E6A56861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AC7FDB0-3809-41C7-8D3A-C259EE17974F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9D86807-8B62-47DB-98A3-3E3E469D2713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736962A-36FF-4CCF-A3D8-3596621D243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1152F5B-8A12-41D7-B6ED-35D2AE15F9F3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2321598-43D0-4AB8-91BD-465E7F11702C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6E8C8AD-D10B-499E-A852-26FAAD2E18C2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F47734F-E73A-45BC-8B1B-A450C6BBF6E4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104CF5E7-9395-464D-92BC-5AAD3B3F7F88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0412509-7126-4685-8737-E047731302BB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BB07578-40DC-457D-82CE-FFFC519594D2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7A934E1-482B-43B1-B388-9A707E463017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B10E331-FE59-43A6-9B27-3C14791DCCBF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E3C7AE6-9285-4299-9A88-ECAE91F01830}"/>
              </a:ext>
            </a:extLst>
          </p:cNvPr>
          <p:cNvGrpSpPr/>
          <p:nvPr/>
        </p:nvGrpSpPr>
        <p:grpSpPr>
          <a:xfrm>
            <a:off x="10646299" y="211608"/>
            <a:ext cx="256851" cy="55961"/>
            <a:chOff x="275645" y="247775"/>
            <a:chExt cx="256851" cy="55961"/>
          </a:xfrm>
          <a:noFill/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35EFA7-F93C-4A54-AFA0-E6B6DF3124CD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A06C104-7591-4326-B90C-13FEBBBE6873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C6E9C72-92A7-403E-980A-F25CA8DEC19F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903D6F81-4C7E-4E2B-A234-D33AD0EF57E7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C30D0D6-7D71-4DA8-B31C-AF7CBD68DE73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3EB0BCE-2317-4898-A8EC-E37B2995E709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A7E15CB-83FB-4811-867E-B3DBF1228E73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9B20BCF-E4CB-4E20-8678-26656A10EBE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5486CEBC-1AF3-48DA-989E-5D619F55C045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3C7735F4-28AD-444F-83CF-A301CCF5B0D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2B5727A-6408-472D-B1F8-68C1CE8F034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9A5BE93-C347-4FA2-BEC7-4FB46A97C4ED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F33CD98-0A0B-4D2B-A1C9-7CE4A0E2E9E2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5FBBE092-6535-435D-87C2-63625F8EB53E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CDAAADD-50FE-403D-9168-4A0C1968E5CB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1BEF34CA-A7E7-4910-BF1C-B685958DE2B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45266C4-53A3-4EC9-9542-33011574127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82AA2DA-A008-408E-8F22-B799D1BFB1D8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BE38F30-CA82-42D3-ACFA-9DD6F5B6CCD1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7D0BD8C-71B7-4E23-9937-484EBC4E8C5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DC0CEB8-8275-4901-A1E6-8260DEF0CA9A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62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F55DC25-F522-474C-B6F1-232FC1CC538E}"/>
              </a:ext>
            </a:extLst>
          </p:cNvPr>
          <p:cNvSpPr/>
          <p:nvPr/>
        </p:nvSpPr>
        <p:spPr>
          <a:xfrm>
            <a:off x="1629372" y="3095397"/>
            <a:ext cx="8933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3600" b="1" dirty="0">
                <a:solidFill>
                  <a:schemeClr val="tx1"/>
                </a:solidFill>
              </a:rPr>
              <a:t>Planteamiento del problema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B01FA5-08B5-4980-9D00-DC1F246F08C6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43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25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CURVAS DE CRECIMIENTO EMPÍRICAS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7DB118CD-FB6F-491D-B419-738CFF01A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05" y="1055645"/>
            <a:ext cx="340995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97CB3853-E650-49BE-BDE7-4C614567B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05" y="1055645"/>
            <a:ext cx="340995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663D66-4A0B-4C8C-9B34-3245D60A216C}"/>
                  </a:ext>
                </a:extLst>
              </p:cNvPr>
              <p:cNvSpPr txBox="1"/>
              <p:nvPr/>
            </p:nvSpPr>
            <p:spPr>
              <a:xfrm>
                <a:off x="9311503" y="2320117"/>
                <a:ext cx="1763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=17,15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663D66-4A0B-4C8C-9B34-3245D60A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03" y="2320117"/>
                <a:ext cx="176368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57F8AAB-D283-4242-85E6-C03AC0DBBA08}"/>
                  </a:ext>
                </a:extLst>
              </p:cNvPr>
              <p:cNvSpPr txBox="1"/>
              <p:nvPr/>
            </p:nvSpPr>
            <p:spPr>
              <a:xfrm>
                <a:off x="9369141" y="4869987"/>
                <a:ext cx="1763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=17,45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57F8AAB-D283-4242-85E6-C03AC0DBB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141" y="4869987"/>
                <a:ext cx="1763688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9A9E38-CE47-4174-BFB0-77E301FDD1CD}"/>
              </a:ext>
            </a:extLst>
          </p:cNvPr>
          <p:cNvSpPr txBox="1"/>
          <p:nvPr/>
        </p:nvSpPr>
        <p:spPr>
          <a:xfrm>
            <a:off x="9766159" y="1704339"/>
            <a:ext cx="85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24 OCT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32338B-8801-43BF-9E58-0450FF7F7738}"/>
              </a:ext>
            </a:extLst>
          </p:cNvPr>
          <p:cNvSpPr txBox="1"/>
          <p:nvPr/>
        </p:nvSpPr>
        <p:spPr>
          <a:xfrm>
            <a:off x="9727793" y="4392270"/>
            <a:ext cx="85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25 OCT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DABEA15-EED4-4D62-A2C9-9A3D2E5D55B2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05164DB-2F3D-4F4F-B9D6-5FD94E10DD15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DB68297-F467-4365-943E-235AB9524F21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FC226A4-B57D-46C4-8974-AC27688B8A5B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7297553-1481-4D62-B96A-3E6B3E2CF623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919562A-21DC-42B0-8094-4BBC7CD2892C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FCE36F0-F7E3-4722-B6EB-6373C85A7A26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6C9ADEE-FCF5-4CC1-9460-7CB6397690F4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767DE9B2-0715-4F03-9CB4-D7111219584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7E70709-8877-4435-A9C4-D77461D767F3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3E47A51-097D-4319-88D9-11138195B342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5EC0DB0-2C45-4250-A07D-2BD87E9220B7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06E607A3-140C-4D52-9433-9DBAA2511224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211BCB7-60DB-4722-A73A-049D8C78B38F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46EC9C8-1F57-4A37-8DA4-BC697095804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94DF450-0694-4E25-B934-3A8A052EFEE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6989652-F760-44BD-9187-5D682B400E3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A21E7694-3777-47CB-B353-97EB26DE7EF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3C13A84-E5CB-4FED-94E7-F9DD08C6BE9D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F4DF558-B816-45A6-8AE1-92FC3487E2FF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F541248-0CE6-42CF-BFE3-66D35D218C52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C6ED209-1C2B-44D6-82F7-38F6B2BE6CA0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8763219-A10A-45A0-A514-E8DE47131E67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8361880-BD1D-41A8-9502-1AA3C0C77E1B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7F429C92-2E08-40EF-B8E8-547DC323765C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0ED5BA9-0309-45F0-9DED-BCF6ECC7641E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1835479-386D-4256-8C85-C696546AF73A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1B6B202-F7F8-4A90-94A4-62FC22F3571D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ED9497D-D092-43A3-A2A7-798558BA7F0D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EC36636-8A3B-4FC7-A6A0-5C60034470F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4B8A890-5DD1-46A7-A83B-415A2B64B0BF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80F19410-0E6E-4492-822F-8B8751D1E656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AE02832-B114-46D1-98E9-F8D45DDD6CBE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288C30B-B003-4ABE-961D-0B8B691B0813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AA68CB7-76D0-4BCE-B875-BCFB4DD4B50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F364534-29B3-4795-B20B-66D1FFB8DAD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97360F3-4AE6-4F22-8BF1-33382EFC6CA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7562A1B-A59A-404A-8D4E-496B318F752E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64090DF-DE7A-4A44-A4C7-389DA26DCA5A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B5D9B81-A618-4402-BA63-403245539F1D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F93D342-6A07-49E3-BCB4-F0F32F286AF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0AD14D9C-B349-4E57-847E-56C9AAF2E445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014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5" grpId="0"/>
      <p:bldP spid="8" grpId="0"/>
      <p:bldP spid="3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26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CURVAS DE CRECIMIENTO EMPÍRICAS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663D66-4A0B-4C8C-9B34-3245D60A216C}"/>
                  </a:ext>
                </a:extLst>
              </p:cNvPr>
              <p:cNvSpPr txBox="1"/>
              <p:nvPr/>
            </p:nvSpPr>
            <p:spPr>
              <a:xfrm>
                <a:off x="9311503" y="2320117"/>
                <a:ext cx="1763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=15,81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663D66-4A0B-4C8C-9B34-3245D60A2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503" y="2320117"/>
                <a:ext cx="1763688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57F8AAB-D283-4242-85E6-C03AC0DBBA08}"/>
                  </a:ext>
                </a:extLst>
              </p:cNvPr>
              <p:cNvSpPr txBox="1"/>
              <p:nvPr/>
            </p:nvSpPr>
            <p:spPr>
              <a:xfrm>
                <a:off x="9369141" y="4869987"/>
                <a:ext cx="1763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=16,53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57F8AAB-D283-4242-85E6-C03AC0DBB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9141" y="4869987"/>
                <a:ext cx="176368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79A9E38-CE47-4174-BFB0-77E301FDD1CD}"/>
              </a:ext>
            </a:extLst>
          </p:cNvPr>
          <p:cNvSpPr txBox="1"/>
          <p:nvPr/>
        </p:nvSpPr>
        <p:spPr>
          <a:xfrm>
            <a:off x="9766159" y="1704339"/>
            <a:ext cx="85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24 OCT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32338B-8801-43BF-9E58-0450FF7F7738}"/>
              </a:ext>
            </a:extLst>
          </p:cNvPr>
          <p:cNvSpPr txBox="1"/>
          <p:nvPr/>
        </p:nvSpPr>
        <p:spPr>
          <a:xfrm>
            <a:off x="9727793" y="4392270"/>
            <a:ext cx="85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25 OCT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29644B49-476E-4D2C-A097-30B740236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67" y="1141689"/>
            <a:ext cx="340995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AACACAFF-D25E-408B-9358-5C1992BBE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116" y="1141369"/>
            <a:ext cx="340995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8167914-8191-4E66-9CF5-A3214EC17E4E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50D0E60-D3DA-4EC5-A7CE-476EF3018155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4CCB798-BB58-4664-A5B8-B41C25B6007D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DD0DC2F-FE19-44E9-8BC1-E33D454E6192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1234754-671C-426D-AD07-2D3B44EA8E92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3D22F02-68B3-49D0-BAA6-36D111BDA460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0273252-B0EA-4A39-8703-77B2FAF1F7E2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9C756BB-DCA9-48FE-8F8C-B286B15B0431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2877E36-CB9D-4728-A0A4-AB1418B565C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FDA8C1B-926B-4F31-919E-3E05C4AB5BF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EA23887-BAE0-4F11-B252-2D14FE3EF7AC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535DE17-34B9-4D36-8705-9F45BD2EA0B1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57F104F-632C-40B3-8984-A49DF0690CD6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59B5C58-731E-4D87-B713-071D04BDA837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AFC96A58-DFF1-4C36-AEB4-876D320BBA96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7B46FC07-BE80-4D7A-A684-C951795E58F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094C6F3-C222-4796-A2F1-7CA9698A535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5606EA2-C0A3-4977-BAA3-0824C2A1F009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39B4158-90D6-482A-AD1E-4567C536BF4F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29B0F7F-B7E9-425B-A602-9A9B41FA5CED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D1134E5-BFCC-4960-9E33-0F9A0ADC438F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4B757E3-1F3E-4AD2-9213-371FDF6CCFFC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E4AB1B2-C619-4017-A2B6-727FCFAFF706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C62AFF7-4C71-47E9-B9F4-8223BF351F26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41FDD0B-DFCE-4BCF-B535-E1A687C72D08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FA9D8B-8DD4-4807-9241-8263F7965198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7AAA7A7-4651-48E0-9811-8A511F7022BE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9A10940-ABE5-402F-9B7B-CCCAB239F0C0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3E3CC3F-6FE0-486C-80E7-3A21BC126045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4B65E20E-C643-4A30-AEEC-AA86CF3BBF79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06E8E61-3977-4B72-8AD4-068FB8CCC00E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6FF1E85-636A-4814-824E-9944EAC9EA76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155EFB2-05E2-441B-AB1A-BEB31654BD02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71092A6-DCFF-46A1-BD17-C47EB27A5B6E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BCC67943-ECB0-4FFF-B9E8-6B53850BFA79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314DAA1-CC10-4866-92B5-C5DF679802E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A59D58B4-0080-454C-B2F6-B5F8C69B1432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915114E-A124-4447-9398-7B946AE2DE6D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1BF1BF43-F1BA-424F-9B0D-EC43D9B41FA5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28B1A9B-6AEA-46FC-BF3A-F2A6AFA801BC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67336C4-7768-4549-B504-B0BDAF83E0B5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097A6ACD-9FFC-4D2B-A139-6CF1744826C1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484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5" grpId="0"/>
      <p:bldP spid="8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27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DENSIDAD DE MASA COLUMNAR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DA27573-97E1-4094-B1EB-5F9F6A04D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32" y="1758048"/>
            <a:ext cx="463876" cy="46387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97C8397-D0C0-4B7A-A565-02D203208A4B}"/>
              </a:ext>
            </a:extLst>
          </p:cNvPr>
          <p:cNvSpPr txBox="1"/>
          <p:nvPr/>
        </p:nvSpPr>
        <p:spPr>
          <a:xfrm>
            <a:off x="8731491" y="1805320"/>
            <a:ext cx="2442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Diferencia entre elementos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1DD02F-D3E9-4F1F-A048-0755C442579B}"/>
              </a:ext>
            </a:extLst>
          </p:cNvPr>
          <p:cNvSpPr txBox="1"/>
          <p:nvPr/>
        </p:nvSpPr>
        <p:spPr>
          <a:xfrm>
            <a:off x="7950333" y="4358787"/>
            <a:ext cx="14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Elementos neutros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61C14A-6762-468A-ABEE-BFDB242CB0DA}"/>
              </a:ext>
            </a:extLst>
          </p:cNvPr>
          <p:cNvCxnSpPr/>
          <p:nvPr/>
        </p:nvCxnSpPr>
        <p:spPr>
          <a:xfrm flipV="1">
            <a:off x="8255712" y="3252651"/>
            <a:ext cx="0" cy="5595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E0CD2B-3037-4991-95F8-43E54FED02B1}"/>
                  </a:ext>
                </a:extLst>
              </p:cNvPr>
              <p:cNvSpPr txBox="1"/>
              <p:nvPr/>
            </p:nvSpPr>
            <p:spPr>
              <a:xfrm>
                <a:off x="8455280" y="3360357"/>
                <a:ext cx="930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419" dirty="0"/>
                  <a:t> [km]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E0CD2B-3037-4991-95F8-43E54FED0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5280" y="3360357"/>
                <a:ext cx="930207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8ADB71C-7E6E-4FCD-920A-45A4DE188351}"/>
              </a:ext>
            </a:extLst>
          </p:cNvPr>
          <p:cNvCxnSpPr/>
          <p:nvPr/>
        </p:nvCxnSpPr>
        <p:spPr>
          <a:xfrm flipV="1">
            <a:off x="10359742" y="3252651"/>
            <a:ext cx="0" cy="5595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79DCAE-82CF-4CC8-B76E-DD68982EFA91}"/>
                  </a:ext>
                </a:extLst>
              </p:cNvPr>
              <p:cNvSpPr txBox="1"/>
              <p:nvPr/>
            </p:nvSpPr>
            <p:spPr>
              <a:xfrm>
                <a:off x="10559309" y="3367469"/>
                <a:ext cx="930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s-419" dirty="0"/>
                  <a:t> [K]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279DCAE-82CF-4CC8-B76E-DD68982E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9309" y="3367469"/>
                <a:ext cx="930207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3199B799-99F5-4EB6-8E2B-6955D0960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81751">
            <a:off x="9386450" y="4175491"/>
            <a:ext cx="787974" cy="80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741337D-7022-4705-B4EB-42C4ECC9E972}"/>
              </a:ext>
            </a:extLst>
          </p:cNvPr>
          <p:cNvSpPr txBox="1"/>
          <p:nvPr/>
        </p:nvSpPr>
        <p:spPr>
          <a:xfrm>
            <a:off x="10359742" y="4338007"/>
            <a:ext cx="14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Elementos ionizados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13DC90-4138-43BF-90CE-DBFCEF273868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235A17E-DAA6-4B61-A747-D9837CE8143F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560D085-7861-4DB8-9625-226D4DCBC9DF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CD1A813-5C10-4E1E-96C3-5B45712D2D78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E11E238-E315-445A-9DEA-D5AFC1124F58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1A32BF8-D493-4ED6-9F63-A46877DD24A7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7779AB0-3D51-4D45-A68E-3770D0BCE074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09273B92-BA02-4123-92EC-38005C787FE4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EB5225B-23D8-4B0C-AA1D-D6FDE67EFFC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ABB062E4-94C1-4198-823A-8C101BD90528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FF896DE4-C04D-47C9-80C6-987E9D71059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C2E9E3B7-A3CA-47EC-8925-CCF88AF525E4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8A6FBF6-31E7-4DF9-A15F-DD52051166E1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E52F340-2FB9-467D-B696-05649AE174F9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7F43555-ACC3-4621-9084-E6E8C3F59754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6B8FD22-3968-46C1-B5AD-BA282ACFC082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09F843B-6B3C-4B99-AC23-8BD015480000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291FC98-C713-4B78-B2A7-0B253FF1079A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258EB1E3-77D6-4AFF-A0AC-9F468C4103E9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5A0217B-38AF-4BD3-9E4E-7064BA8F7F6E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6079E4F-A05D-4582-9D52-22F4F5DABC2C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7834544-7469-4F59-BCA4-889928286149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2517EA5-CC0A-4B25-86C7-BA0049C29002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2636B3DD-74B4-4337-B39D-0600118316D4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1A5E18EC-C418-4989-919D-467450AFD8AD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98FA08B-F818-43CE-8459-5C0C6FED5139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B13300A-291E-473C-A022-32AB28DEE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063" y="1119376"/>
            <a:ext cx="331470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D2BAB1-10D9-4982-ABCA-6096ECF11627}"/>
              </a:ext>
            </a:extLst>
          </p:cNvPr>
          <p:cNvCxnSpPr/>
          <p:nvPr/>
        </p:nvCxnSpPr>
        <p:spPr>
          <a:xfrm>
            <a:off x="4591827" y="1524002"/>
            <a:ext cx="201771" cy="0"/>
          </a:xfrm>
          <a:prstGeom prst="line">
            <a:avLst/>
          </a:prstGeom>
          <a:ln w="19050">
            <a:solidFill>
              <a:srgbClr val="2400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3873245-6BDC-4574-B41A-D740FBE4E59B}"/>
              </a:ext>
            </a:extLst>
          </p:cNvPr>
          <p:cNvCxnSpPr>
            <a:cxnSpLocks/>
          </p:cNvCxnSpPr>
          <p:nvPr/>
        </p:nvCxnSpPr>
        <p:spPr>
          <a:xfrm>
            <a:off x="4604082" y="1669258"/>
            <a:ext cx="184753" cy="0"/>
          </a:xfrm>
          <a:prstGeom prst="line">
            <a:avLst/>
          </a:prstGeom>
          <a:ln w="19050">
            <a:solidFill>
              <a:srgbClr val="F505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92F5AEF-6BE9-4BE7-A568-A8064BD24DDD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82E53A9-D937-4145-A671-D9D589E1CD78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9AA9290-6D73-4364-874E-43EAD6F5F40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07584E54-6C60-4AAD-829B-121D205443C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66C6AF0F-0767-4206-94F6-1F71D623F504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420D439-3B75-4F64-9113-1AFB7A55530E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D4A9CAE-2528-4457-868A-85BE74C86494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4755FC5-D850-4D67-8921-101070CC922E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DB87B02-AEC8-44E1-8631-C09A515B52F6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B581E19-98B0-4656-9285-520DBA84A52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25CB3F2-F8AF-4258-9F3B-17AD0FBCF0C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AF7181C-8F09-4E00-BE93-42A6C6B51BB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229ECAF4-6A97-4578-8D4A-2CFADA3CA766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BE1CCF4-8CEC-465E-AA0C-B313A743A500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6F579A7-8B40-4889-99A0-52E15E7442FC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14EE7E28-C90E-43A5-B1CB-8D014FCEF76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7943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28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DENSIDAD DE MASA COLUMNAR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7C8397-D0C0-4B7A-A565-02D203208A4B}"/>
              </a:ext>
            </a:extLst>
          </p:cNvPr>
          <p:cNvSpPr txBox="1"/>
          <p:nvPr/>
        </p:nvSpPr>
        <p:spPr>
          <a:xfrm>
            <a:off x="8731491" y="1805320"/>
            <a:ext cx="291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Densidad de masa columnar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27B82A-9CD3-4C21-A1A4-844F41F2833E}"/>
              </a:ext>
            </a:extLst>
          </p:cNvPr>
          <p:cNvSpPr txBox="1"/>
          <p:nvPr/>
        </p:nvSpPr>
        <p:spPr>
          <a:xfrm>
            <a:off x="8720064" y="3700334"/>
            <a:ext cx="244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Gradientes de densidad</a:t>
            </a:r>
          </a:p>
        </p:txBody>
      </p:sp>
      <p:pic>
        <p:nvPicPr>
          <p:cNvPr id="45" name="Picture 2" descr="Resultado de imagen para dos png">
            <a:extLst>
              <a:ext uri="{FF2B5EF4-FFF2-40B4-BE49-F238E27FC236}">
                <a16:creationId xmlns:a16="http://schemas.microsoft.com/office/drawing/2014/main" id="{D2881899-8B3E-4E68-AED0-7166A7AFF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79" y="1768044"/>
            <a:ext cx="463876" cy="46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cono número tres, en, un, círculo">
            <a:extLst>
              <a:ext uri="{FF2B5EF4-FFF2-40B4-BE49-F238E27FC236}">
                <a16:creationId xmlns:a16="http://schemas.microsoft.com/office/drawing/2014/main" id="{3B229BF5-B058-45A6-BD5F-8CF907F7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654" y="3636802"/>
            <a:ext cx="457011" cy="4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E5EAB7AE-869F-489C-B198-959F83C1EE00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24ECE88-9513-47E5-8364-F0180A1D6DF9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7DE6E4-3503-417E-833D-FC016312CA67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CBDDAA6-0445-4ED1-8115-B71511E7135D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3CDC2C2-5E81-4F54-BFE3-38B110AEE286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02A6A4-DCC3-4848-8847-0BFB54E7ED6C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C7885F2-AB5E-451F-97CD-4D2D9C34463B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99AB298-43F3-46A2-8A76-B378E7ACC49E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EE91CE0-23A8-4306-B628-4D63B725192F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E9BD5B6-20D6-442C-B535-47794FE39DA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FA3F6D2D-3BE1-4F41-9C04-69B1492D877E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9861AB6-3CB2-4B3F-BB94-9F998E92359B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790F41A-011E-4151-87B3-E234C3600868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AEBA267-9C42-4CBD-9B18-D55DEA75D2D0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AE83463A-9D7B-4FE0-9F65-B1FE9C95B8BD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36FE3C8-4E86-40B8-B43A-6A9A57EBD964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2964EEF-C032-473A-9D61-02BD434CBA7B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333192B-25C2-4441-9A48-3224E06308FB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C35CC9A-C60A-4922-9C28-12808E68D48A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5BDAFFE-48C3-495D-B7D4-295577ABA503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E5C4C1-260C-4DB3-B0E4-ED9209DBC568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5D39410-BB54-4AA4-8F08-94F583D104BE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65F7C6F-957D-46E3-8162-5FD99E963E70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D462A25-8688-4423-ACA5-31180513254F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A6A21BC-D16B-469B-913E-390634854351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26FA692-4EF9-4BC0-860C-7A2AAEB04080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444781-6907-4F3A-AA98-EDFD7F71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1078881"/>
            <a:ext cx="3228975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7F383A-74C8-4DB4-A3AE-CBA8E83A2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1" y="1062337"/>
            <a:ext cx="3228975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9497DEA-C1C4-49E3-97CA-52BCE83742AD}"/>
              </a:ext>
            </a:extLst>
          </p:cNvPr>
          <p:cNvCxnSpPr>
            <a:cxnSpLocks/>
          </p:cNvCxnSpPr>
          <p:nvPr/>
        </p:nvCxnSpPr>
        <p:spPr>
          <a:xfrm>
            <a:off x="1371600" y="5424488"/>
            <a:ext cx="212074" cy="1179"/>
          </a:xfrm>
          <a:prstGeom prst="line">
            <a:avLst/>
          </a:prstGeom>
          <a:ln w="19050">
            <a:solidFill>
              <a:srgbClr val="2400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BC19C05-66DC-429D-AABB-D5283C385B84}"/>
              </a:ext>
            </a:extLst>
          </p:cNvPr>
          <p:cNvCxnSpPr>
            <a:cxnSpLocks/>
          </p:cNvCxnSpPr>
          <p:nvPr/>
        </p:nvCxnSpPr>
        <p:spPr>
          <a:xfrm>
            <a:off x="5023779" y="5449119"/>
            <a:ext cx="212074" cy="1179"/>
          </a:xfrm>
          <a:prstGeom prst="line">
            <a:avLst/>
          </a:prstGeom>
          <a:ln w="19050">
            <a:solidFill>
              <a:srgbClr val="2400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AEACC14-55D5-4E6F-A4CA-A0B6860DEFA4}"/>
              </a:ext>
            </a:extLst>
          </p:cNvPr>
          <p:cNvCxnSpPr>
            <a:cxnSpLocks/>
          </p:cNvCxnSpPr>
          <p:nvPr/>
        </p:nvCxnSpPr>
        <p:spPr>
          <a:xfrm>
            <a:off x="1371594" y="5572125"/>
            <a:ext cx="212074" cy="117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237CA8A-C09A-47D5-B3AF-6649FB787D3C}"/>
              </a:ext>
            </a:extLst>
          </p:cNvPr>
          <p:cNvCxnSpPr>
            <a:cxnSpLocks/>
          </p:cNvCxnSpPr>
          <p:nvPr/>
        </p:nvCxnSpPr>
        <p:spPr>
          <a:xfrm>
            <a:off x="5023773" y="5596756"/>
            <a:ext cx="212074" cy="117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8DAF21B-1CE5-4886-81E0-91DA2ABCA9A7}"/>
              </a:ext>
            </a:extLst>
          </p:cNvPr>
          <p:cNvCxnSpPr>
            <a:cxnSpLocks/>
          </p:cNvCxnSpPr>
          <p:nvPr/>
        </p:nvCxnSpPr>
        <p:spPr>
          <a:xfrm>
            <a:off x="1376350" y="5710236"/>
            <a:ext cx="212074" cy="11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EDBF63-2A6E-444E-8F4B-D3DF92D1B992}"/>
              </a:ext>
            </a:extLst>
          </p:cNvPr>
          <p:cNvCxnSpPr>
            <a:cxnSpLocks/>
          </p:cNvCxnSpPr>
          <p:nvPr/>
        </p:nvCxnSpPr>
        <p:spPr>
          <a:xfrm>
            <a:off x="5028529" y="5734867"/>
            <a:ext cx="212074" cy="11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DBCBB39-B598-4886-AA5A-B97400C42753}"/>
              </a:ext>
            </a:extLst>
          </p:cNvPr>
          <p:cNvCxnSpPr>
            <a:cxnSpLocks/>
          </p:cNvCxnSpPr>
          <p:nvPr/>
        </p:nvCxnSpPr>
        <p:spPr>
          <a:xfrm>
            <a:off x="1376342" y="5857875"/>
            <a:ext cx="212074" cy="11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84851BC-736A-4381-A569-7AB0FC1C8DE4}"/>
              </a:ext>
            </a:extLst>
          </p:cNvPr>
          <p:cNvCxnSpPr>
            <a:cxnSpLocks/>
          </p:cNvCxnSpPr>
          <p:nvPr/>
        </p:nvCxnSpPr>
        <p:spPr>
          <a:xfrm>
            <a:off x="5028521" y="5882506"/>
            <a:ext cx="212074" cy="11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8222E9C-1E15-4C4E-83E3-5996B9866FD9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EA414C4-1EF5-4619-BDBB-C89D9123713A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15C3CC4-F621-4763-95DF-78355EA6B83E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9243283F-1322-45E7-91CA-12F0DE811419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28A21B1-4F4E-40B4-AED1-5A498F03851B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26FC8BEC-E8BC-4BD3-AF42-2EEBDD058D08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420DAE38-A6E3-4971-896C-735C3AA48D3B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0940275-0349-4EDF-A4B5-BC7B00A03176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1A30B2D-6F74-4FD0-8AF6-88A4B10FE9C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8871F18-4297-45B9-AA0D-C25B911B010C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A66FF76-C6A4-41F1-A751-F2098B7645A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CB4915FD-C63C-4BAB-8450-23D2C943451D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C11B457-162C-4B85-971F-3D2EBB90169E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775F83-5E9E-417E-B015-EC77181ED4AA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C9A33DA-20F3-49F6-95EE-9ECC2C315AE4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3277D78-E8C9-4A95-ADC1-B133C536B598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9947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29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DENSIDAD DE MASA COLUMNAR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45F84-CCEF-4D30-95BD-D7879BBF1B9A}"/>
                  </a:ext>
                </a:extLst>
              </p:cNvPr>
              <p:cNvSpPr txBox="1"/>
              <p:nvPr/>
            </p:nvSpPr>
            <p:spPr>
              <a:xfrm>
                <a:off x="9605190" y="2310864"/>
                <a:ext cx="849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num>
                        <m:den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𝑑h</m:t>
                          </m:r>
                        </m:den>
                      </m:f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s-419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245F84-CCEF-4D30-95BD-D7879BBF1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5190" y="2310864"/>
                <a:ext cx="849656" cy="5259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>
            <a:extLst>
              <a:ext uri="{FF2B5EF4-FFF2-40B4-BE49-F238E27FC236}">
                <a16:creationId xmlns:a16="http://schemas.microsoft.com/office/drawing/2014/main" id="{079A462A-405E-4163-9A2B-E6467F8654C0}"/>
              </a:ext>
            </a:extLst>
          </p:cNvPr>
          <p:cNvSpPr/>
          <p:nvPr/>
        </p:nvSpPr>
        <p:spPr>
          <a:xfrm>
            <a:off x="9536950" y="2220200"/>
            <a:ext cx="503783" cy="7808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56CD9-1459-446E-8FD2-678575B6F99B}"/>
              </a:ext>
            </a:extLst>
          </p:cNvPr>
          <p:cNvSpPr txBox="1"/>
          <p:nvPr/>
        </p:nvSpPr>
        <p:spPr>
          <a:xfrm>
            <a:off x="9104823" y="1658293"/>
            <a:ext cx="215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i="1" dirty="0" err="1"/>
              <a:t>Pressure</a:t>
            </a:r>
            <a:r>
              <a:rPr lang="es-419" i="1" dirty="0"/>
              <a:t> </a:t>
            </a:r>
            <a:r>
              <a:rPr lang="es-419" i="1" dirty="0" err="1"/>
              <a:t>scale</a:t>
            </a:r>
            <a:r>
              <a:rPr lang="es-419" i="1" dirty="0"/>
              <a:t> </a:t>
            </a:r>
            <a:r>
              <a:rPr lang="es-419" i="1" dirty="0" err="1"/>
              <a:t>height</a:t>
            </a:r>
            <a:endParaRPr lang="es-419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9FBAF2-D89B-4D12-9934-0707E6AA42AA}"/>
                  </a:ext>
                </a:extLst>
              </p:cNvPr>
              <p:cNvSpPr txBox="1"/>
              <p:nvPr/>
            </p:nvSpPr>
            <p:spPr>
              <a:xfrm>
                <a:off x="9184075" y="3312320"/>
                <a:ext cx="207665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s-419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sSup>
                        <m:sSupPr>
                          <m:ctrlP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s-419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89FBAF2-D89B-4D12-9934-0707E6AA4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075" y="3312320"/>
                <a:ext cx="2076659" cy="295594"/>
              </a:xfrm>
              <a:prstGeom prst="rect">
                <a:avLst/>
              </a:prstGeom>
              <a:blipFill>
                <a:blip r:embed="rId7"/>
                <a:stretch>
                  <a:fillRect l="-2353" t="-6122" r="-588" b="-10204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1BAAEE0-566A-49FF-BB65-D1B87BE5E348}"/>
              </a:ext>
            </a:extLst>
          </p:cNvPr>
          <p:cNvSpPr txBox="1"/>
          <p:nvPr/>
        </p:nvSpPr>
        <p:spPr>
          <a:xfrm>
            <a:off x="7931778" y="4031929"/>
            <a:ext cx="10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b="1" dirty="0"/>
              <a:t>Fotósfera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5F3383-630C-410D-A463-9277ABECF585}"/>
                  </a:ext>
                </a:extLst>
              </p:cNvPr>
              <p:cNvSpPr txBox="1"/>
              <p:nvPr/>
            </p:nvSpPr>
            <p:spPr>
              <a:xfrm>
                <a:off x="9692259" y="3929337"/>
                <a:ext cx="1060290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419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</m:num>
                        <m:den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den>
                      </m:f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5F3383-630C-410D-A463-9277ABECF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259" y="3929337"/>
                <a:ext cx="1060290" cy="5745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7DE3C215-7912-4287-B297-FB0456F65CDA}"/>
              </a:ext>
            </a:extLst>
          </p:cNvPr>
          <p:cNvSpPr txBox="1"/>
          <p:nvPr/>
        </p:nvSpPr>
        <p:spPr>
          <a:xfrm>
            <a:off x="7987918" y="5207010"/>
            <a:ext cx="1284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b="1" dirty="0"/>
              <a:t>Cromósfera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7B3284-72BB-418E-AA10-DB8AE1679E69}"/>
                  </a:ext>
                </a:extLst>
              </p:cNvPr>
              <p:cNvSpPr txBox="1"/>
              <p:nvPr/>
            </p:nvSpPr>
            <p:spPr>
              <a:xfrm>
                <a:off x="9748399" y="5104418"/>
                <a:ext cx="990784" cy="6070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s-419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𝑡𝑢𝑟</m:t>
                              </m:r>
                            </m:sub>
                            <m:sup>
                              <m:r>
                                <a:rPr lang="es-419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A7B3284-72BB-418E-AA10-DB8AE1679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399" y="5104418"/>
                <a:ext cx="990784" cy="6070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EF65B614-7EC3-49C0-B10A-541878DDCDE5}"/>
              </a:ext>
            </a:extLst>
          </p:cNvPr>
          <p:cNvSpPr/>
          <p:nvPr/>
        </p:nvSpPr>
        <p:spPr>
          <a:xfrm>
            <a:off x="10095324" y="5060095"/>
            <a:ext cx="698451" cy="3655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705FD1-BEA6-4645-8A35-6255C436AA47}"/>
              </a:ext>
            </a:extLst>
          </p:cNvPr>
          <p:cNvSpPr txBox="1"/>
          <p:nvPr/>
        </p:nvSpPr>
        <p:spPr>
          <a:xfrm>
            <a:off x="10838080" y="4830376"/>
            <a:ext cx="1037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/>
              <a:t>Turbulencia</a:t>
            </a:r>
          </a:p>
        </p:txBody>
      </p:sp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224BC845-BA80-4B7B-AF54-62E69DDA4C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51" y="1592895"/>
            <a:ext cx="550252" cy="550252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910A813-346C-4B0B-AC3D-D7363062CC2E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0A087C6-0A12-48D8-BCCF-7783B5BE6143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699CC5B-54C3-4603-AE31-8A57112C4044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9102F20-61F0-4E90-B7EE-75F2D4F907EF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CDA833-BD15-431C-8D2A-C2C3E6C861A0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E3D816-73D2-477E-BCDE-9D4048B8B6E0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DE287B2-53FF-4EA7-97EF-2D991861545F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solidFill>
            <a:schemeClr val="bg1"/>
          </a:solidFill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B193527-F5F3-49E5-AC7B-531F8974023D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89052BF-F9BE-44FE-95F0-02B6F0BA396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B1AAF3FF-8A08-4D67-B256-27BC758DE22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306C4858-7A52-4AE6-97B0-7DBD5F7D5C2A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BB24F0B5-FA20-440B-8DD6-7A9CBA0AF9E4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2E63CB8-E8C9-475F-80D8-B928ECF674E4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8FE3645-A884-41F1-958F-3EAD3D0829B1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A3C1647-5492-4AF0-8DFD-9F4A6377EF39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CEC22EF-9A98-4E8A-B039-9CC44B79CE6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FA75BAA-C720-4EEC-8205-6F7C976B55D9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70DB4E1-7436-4E59-B306-87419258603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0F084B9-1372-4324-B641-F65AD39848E2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353F65F-980B-4205-9433-53644629AECF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FF30AD0-C01D-42AD-B59B-C70EEED4CF07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17D26CE-9C47-4A0D-B1F3-AAAD45164D2D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A1AF368-AED6-4911-BC52-5515E774B9AB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9F9C2EB-6B08-4E86-A538-40E436EEBEF6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04A98E91-A644-43AC-AC27-6E494DAC1DBB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93A4BB5-E900-4778-9AE2-2641D7CC0444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71" name="Picture 4">
            <a:extLst>
              <a:ext uri="{FF2B5EF4-FFF2-40B4-BE49-F238E27FC236}">
                <a16:creationId xmlns:a16="http://schemas.microsoft.com/office/drawing/2014/main" id="{C93216AA-D879-4C0A-8D1A-1DA2E71D8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0" y="1078881"/>
            <a:ext cx="3228975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C6AFF6DF-4572-4E00-ABD3-6914E5DF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1" y="1062337"/>
            <a:ext cx="3228975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F6491-E885-48D4-9450-D46E524A78E0}"/>
              </a:ext>
            </a:extLst>
          </p:cNvPr>
          <p:cNvCxnSpPr>
            <a:cxnSpLocks/>
          </p:cNvCxnSpPr>
          <p:nvPr/>
        </p:nvCxnSpPr>
        <p:spPr>
          <a:xfrm>
            <a:off x="1371600" y="5424488"/>
            <a:ext cx="212074" cy="1179"/>
          </a:xfrm>
          <a:prstGeom prst="line">
            <a:avLst/>
          </a:prstGeom>
          <a:ln w="19050">
            <a:solidFill>
              <a:srgbClr val="2400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ACA2D5-6C2A-4E6F-AD9A-1D212DAEE88B}"/>
              </a:ext>
            </a:extLst>
          </p:cNvPr>
          <p:cNvCxnSpPr>
            <a:cxnSpLocks/>
          </p:cNvCxnSpPr>
          <p:nvPr/>
        </p:nvCxnSpPr>
        <p:spPr>
          <a:xfrm>
            <a:off x="5023779" y="5449119"/>
            <a:ext cx="212074" cy="1179"/>
          </a:xfrm>
          <a:prstGeom prst="line">
            <a:avLst/>
          </a:prstGeom>
          <a:ln w="19050">
            <a:solidFill>
              <a:srgbClr val="2400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552FAFA-C578-4481-A61F-3203B8135603}"/>
              </a:ext>
            </a:extLst>
          </p:cNvPr>
          <p:cNvCxnSpPr>
            <a:cxnSpLocks/>
          </p:cNvCxnSpPr>
          <p:nvPr/>
        </p:nvCxnSpPr>
        <p:spPr>
          <a:xfrm>
            <a:off x="1371594" y="5572125"/>
            <a:ext cx="212074" cy="117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24BE933-058A-4F9A-AF64-53680CD7B7D8}"/>
              </a:ext>
            </a:extLst>
          </p:cNvPr>
          <p:cNvCxnSpPr>
            <a:cxnSpLocks/>
          </p:cNvCxnSpPr>
          <p:nvPr/>
        </p:nvCxnSpPr>
        <p:spPr>
          <a:xfrm>
            <a:off x="5023773" y="5596756"/>
            <a:ext cx="212074" cy="1179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AAAECE0-1060-41FB-8896-7CDD1339DD26}"/>
              </a:ext>
            </a:extLst>
          </p:cNvPr>
          <p:cNvCxnSpPr>
            <a:cxnSpLocks/>
          </p:cNvCxnSpPr>
          <p:nvPr/>
        </p:nvCxnSpPr>
        <p:spPr>
          <a:xfrm>
            <a:off x="1376350" y="5710236"/>
            <a:ext cx="212074" cy="11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482488-CFBE-471E-9E4E-AF964BD4621B}"/>
              </a:ext>
            </a:extLst>
          </p:cNvPr>
          <p:cNvCxnSpPr>
            <a:cxnSpLocks/>
          </p:cNvCxnSpPr>
          <p:nvPr/>
        </p:nvCxnSpPr>
        <p:spPr>
          <a:xfrm>
            <a:off x="5028529" y="5734867"/>
            <a:ext cx="212074" cy="11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0CE1F4C-BB4C-48A9-AD4F-2B1951D9E5E4}"/>
              </a:ext>
            </a:extLst>
          </p:cNvPr>
          <p:cNvCxnSpPr>
            <a:cxnSpLocks/>
          </p:cNvCxnSpPr>
          <p:nvPr/>
        </p:nvCxnSpPr>
        <p:spPr>
          <a:xfrm>
            <a:off x="1376342" y="5857875"/>
            <a:ext cx="212074" cy="11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93B28E9-7B5E-4C2C-9E4C-810DDF60B4A5}"/>
              </a:ext>
            </a:extLst>
          </p:cNvPr>
          <p:cNvCxnSpPr>
            <a:cxnSpLocks/>
          </p:cNvCxnSpPr>
          <p:nvPr/>
        </p:nvCxnSpPr>
        <p:spPr>
          <a:xfrm>
            <a:off x="5028521" y="5882506"/>
            <a:ext cx="212074" cy="11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DD88FFD-5AC7-47FD-B432-B8536DCBB58F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A16182D-8E27-43C7-B444-7E5A613B8333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B19496E8-C9FD-4E81-8D34-908F11F4C0A1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62050648-EA72-4B47-AAA8-E607CAD9559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A0C8C3B-C82A-4983-ACEF-EA6F1F7696C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8C4A9B2-1FF5-4624-A11B-B4DB9E331A50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394A2650-5AE1-4882-826E-91BFC874CA7A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A27162E-6169-43F9-BF71-61419A0BF460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AE71A50-E309-4DAD-BBF4-187F497E18F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6CFF2FF-F390-41FD-BDC7-A2CBFE43C41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EEF5DA6-2D61-4305-B799-BFC0C13450D2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7E48933-C945-4F5E-8EAF-3EC8BAF90BFE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943D4689-945B-4A25-8892-7507EDFE003C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CA2FFF1E-93C4-4557-9A5A-3A36B18AE712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655DC9FD-8F84-4108-BE68-4C51F60AEC85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17856FD-2BC2-4972-9228-BF68733AA235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059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  <p:bldP spid="39" grpId="0"/>
      <p:bldP spid="42" grpId="0"/>
      <p:bldP spid="43" grpId="0"/>
      <p:bldP spid="44" grpId="0" animBg="1"/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505283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30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CONCLUSIONES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F1AC03-6210-4AA7-B372-9BC96453C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59" y="1934877"/>
            <a:ext cx="463876" cy="463876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A95B10-54C0-48DD-9F5C-13AB024E253D}"/>
              </a:ext>
            </a:extLst>
          </p:cNvPr>
          <p:cNvCxnSpPr/>
          <p:nvPr/>
        </p:nvCxnSpPr>
        <p:spPr>
          <a:xfrm flipV="1">
            <a:off x="2282517" y="1883629"/>
            <a:ext cx="0" cy="5595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17AF2B-3449-4411-BC54-E9226E28F6A5}"/>
                  </a:ext>
                </a:extLst>
              </p:cNvPr>
              <p:cNvSpPr txBox="1"/>
              <p:nvPr/>
            </p:nvSpPr>
            <p:spPr>
              <a:xfrm>
                <a:off x="2628984" y="2026583"/>
                <a:ext cx="9302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419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17AF2B-3449-4411-BC54-E9226E28F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84" y="2026583"/>
                <a:ext cx="930207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71A444-6F05-4AAD-84F3-70E51116B9A7}"/>
              </a:ext>
            </a:extLst>
          </p:cNvPr>
          <p:cNvCxnSpPr/>
          <p:nvPr/>
        </p:nvCxnSpPr>
        <p:spPr>
          <a:xfrm flipV="1">
            <a:off x="4291013" y="1931470"/>
            <a:ext cx="0" cy="559558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32432-0C39-4F5D-A1EE-7E37E4EA5DD2}"/>
                  </a:ext>
                </a:extLst>
              </p:cNvPr>
              <p:cNvSpPr txBox="1"/>
              <p:nvPr/>
            </p:nvSpPr>
            <p:spPr>
              <a:xfrm>
                <a:off x="4689499" y="2031242"/>
                <a:ext cx="13847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C32432-0C39-4F5D-A1EE-7E37E4EA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499" y="2031242"/>
                <a:ext cx="1384728" cy="369332"/>
              </a:xfrm>
              <a:prstGeom prst="rect">
                <a:avLst/>
              </a:prstGeom>
              <a:blipFill>
                <a:blip r:embed="rId6"/>
                <a:stretch>
                  <a:fillRect l="-3084" r="-1762" b="-13115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3F9A059-7BAF-42AE-8215-B53D4500AB26}"/>
              </a:ext>
            </a:extLst>
          </p:cNvPr>
          <p:cNvSpPr txBox="1"/>
          <p:nvPr/>
        </p:nvSpPr>
        <p:spPr>
          <a:xfrm>
            <a:off x="7255919" y="1856607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600" b="1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789A7F-5B82-4E6A-A1EA-F959CF31EDCC}"/>
              </a:ext>
            </a:extLst>
          </p:cNvPr>
          <p:cNvSpPr txBox="1"/>
          <p:nvPr/>
        </p:nvSpPr>
        <p:spPr>
          <a:xfrm>
            <a:off x="7669815" y="1662404"/>
            <a:ext cx="1941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Comportamiento Inversamente proporcional</a:t>
            </a:r>
          </a:p>
        </p:txBody>
      </p:sp>
      <p:pic>
        <p:nvPicPr>
          <p:cNvPr id="41" name="Picture 2" descr="Resultado de imagen para dos png">
            <a:extLst>
              <a:ext uri="{FF2B5EF4-FFF2-40B4-BE49-F238E27FC236}">
                <a16:creationId xmlns:a16="http://schemas.microsoft.com/office/drawing/2014/main" id="{C8D4C707-5362-4133-AEC7-EB8C1E44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8" y="4150062"/>
            <a:ext cx="463876" cy="46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B4738B3-CDA3-48F7-9A9B-8BE6F1BB13C0}"/>
              </a:ext>
            </a:extLst>
          </p:cNvPr>
          <p:cNvSpPr txBox="1"/>
          <p:nvPr/>
        </p:nvSpPr>
        <p:spPr>
          <a:xfrm>
            <a:off x="1368320" y="4058835"/>
            <a:ext cx="362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Comparación en el tiempo</a:t>
            </a:r>
          </a:p>
          <a:p>
            <a:pPr algn="ctr"/>
            <a:r>
              <a:rPr lang="es-419" dirty="0"/>
              <a:t>2019 vs 1987 vs 1947</a:t>
            </a:r>
          </a:p>
        </p:txBody>
      </p:sp>
      <p:pic>
        <p:nvPicPr>
          <p:cNvPr id="43" name="Picture 4" descr="Icono número tres, en, un, círculo">
            <a:extLst>
              <a:ext uri="{FF2B5EF4-FFF2-40B4-BE49-F238E27FC236}">
                <a16:creationId xmlns:a16="http://schemas.microsoft.com/office/drawing/2014/main" id="{B643CC4C-D710-413F-AE38-6B95D12D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965" y="3844450"/>
            <a:ext cx="457011" cy="4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8CEF7BB-534C-495E-85CC-33DAB8772F84}"/>
              </a:ext>
            </a:extLst>
          </p:cNvPr>
          <p:cNvSpPr txBox="1"/>
          <p:nvPr/>
        </p:nvSpPr>
        <p:spPr>
          <a:xfrm>
            <a:off x="7352989" y="3796359"/>
            <a:ext cx="441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Importantes aportes de la turbulencia</a:t>
            </a:r>
          </a:p>
        </p:txBody>
      </p:sp>
      <p:pic>
        <p:nvPicPr>
          <p:cNvPr id="45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00FB50A1-ACB6-46C3-8663-CA3115D73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9091" flipH="1">
            <a:off x="10672554" y="4262178"/>
            <a:ext cx="857457" cy="85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1D21FCC-6434-4DB8-9FD3-0EA6788C0B45}"/>
              </a:ext>
            </a:extLst>
          </p:cNvPr>
          <p:cNvSpPr txBox="1"/>
          <p:nvPr/>
        </p:nvSpPr>
        <p:spPr>
          <a:xfrm>
            <a:off x="7773624" y="4995485"/>
            <a:ext cx="441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Procesos dinámicos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9DC33B-D7C2-44C2-89E7-EAC0C31FA81A}"/>
              </a:ext>
            </a:extLst>
          </p:cNvPr>
          <p:cNvSpPr txBox="1"/>
          <p:nvPr/>
        </p:nvSpPr>
        <p:spPr>
          <a:xfrm>
            <a:off x="7383821" y="5556141"/>
            <a:ext cx="441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No hay explicación desde la hidrostática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491E362-27E5-423D-AD67-CD287737EA69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2089782-B3BD-4A83-ABF4-B6C7B789668A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A01AA50-CC7E-4A51-8009-5BBFA908487A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BEC8C21-74F5-460B-9DED-559981927BD5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50FE0D8-C9FE-478B-BB31-A4BAB966D85E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5830728-443B-4EA6-97C2-A0B347CB4308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ADB2F4C-94D3-4B5E-A60B-13C4B6716854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solidFill>
            <a:schemeClr val="bg1"/>
          </a:solidFill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AF01143-FB47-4580-87C5-903EF946630D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7F25B5A-A3C8-4F0A-8770-71992AD776E1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F18F6924-10AE-4393-B4B5-8179BAA6C30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4BD456A-B7E0-4E46-8A84-717F429A05A3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8A23BFF-FE6E-4533-B1B8-27E5C6225679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88C0852E-EE7D-4EA1-AD45-3DA5C20A7CB5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00AD1C9-D4BA-41CB-A55D-26DD4260222E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B113565-14FD-498D-8697-4E72BE3C9A51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FAC0B25-8C8C-472C-B2D3-CFA816E328FB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9FF185A-8267-45C7-9754-F0F6C3D0A977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F61C513-7CAE-45F2-BE32-6499EF23014D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14CE459-E605-4036-831D-C3ADDC1A5A7C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159C775-ABF4-4550-86B6-2D89DA3FAE3A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FD95F77-4668-46EA-9124-456D57843A9F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C5749FC-EB9A-446C-9721-90114052FE12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4548AFA-2351-47F8-8D20-38759E9CD4AF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5018B5-C4F6-4414-93A0-F0295B1A6522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16545848-9949-46E1-B755-94F90D6BBC89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5C95484-9DC7-44DA-8C66-DEE264EA631E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9F803C2-4EF6-43CC-8A6E-9437BFC24E7E}"/>
              </a:ext>
            </a:extLst>
          </p:cNvPr>
          <p:cNvSpPr txBox="1"/>
          <p:nvPr/>
        </p:nvSpPr>
        <p:spPr>
          <a:xfrm>
            <a:off x="1028016" y="5348883"/>
            <a:ext cx="362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Variabilidad de la cromósfera</a:t>
            </a:r>
          </a:p>
        </p:txBody>
      </p:sp>
      <p:pic>
        <p:nvPicPr>
          <p:cNvPr id="96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3749075B-86EC-43C1-92DB-0A5AC87FB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03424" flipH="1">
            <a:off x="1458151" y="4491090"/>
            <a:ext cx="857457" cy="85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A127ED31-D21D-4D9A-8EAE-E75199D7FAEA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C0F3EB8-9245-4D60-92C9-AB5F2953B427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68E070BF-EC20-426E-9842-B1F39481834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20D6AD95-0560-4357-8E08-BA46DC94C3EC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AB1EFD9-60FA-4F95-9707-8CB55F456254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6B7F696-E3C9-49EA-AF8E-4744DF407A74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F8BEBF2-0550-4FDA-A8D4-B09262E21E45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3B383B7-DAD3-46C1-856C-9F228114717A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C6E00820-40FA-4905-BA14-3F2579C659A5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2100AA8-5563-46C1-A674-62F5BB6D859B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71CA00F-8329-4FA3-94C6-3E995B734C7A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00F47A0-BAF5-4E79-BA38-0F09C71E45DB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791E23AF-BE7F-4C4F-AEC5-7045C539F2ED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AF67BD2-76A0-4F13-B63C-3DEC8EDDB105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67C262F-9961-4E72-B557-239884E00FC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E0DC458-7BB2-45ED-A8DC-DD10B176144F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476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8" grpId="0"/>
      <p:bldP spid="37" grpId="0"/>
      <p:bldP spid="42" grpId="0"/>
      <p:bldP spid="44" grpId="0"/>
      <p:bldP spid="46" grpId="0"/>
      <p:bldP spid="47" grpId="0"/>
      <p:bldP spid="9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646144" y="6490535"/>
            <a:ext cx="559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ASPECTOS RELEVANTES Y FUTUROS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789A7F-5B82-4E6A-A1EA-F959CF31EDCC}"/>
              </a:ext>
            </a:extLst>
          </p:cNvPr>
          <p:cNvSpPr txBox="1"/>
          <p:nvPr/>
        </p:nvSpPr>
        <p:spPr>
          <a:xfrm>
            <a:off x="1078866" y="1401194"/>
            <a:ext cx="194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Importancia de la sustracción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4738B3-CDA3-48F7-9A9B-8BE6F1BB13C0}"/>
              </a:ext>
            </a:extLst>
          </p:cNvPr>
          <p:cNvSpPr txBox="1"/>
          <p:nvPr/>
        </p:nvSpPr>
        <p:spPr>
          <a:xfrm>
            <a:off x="7187529" y="1785535"/>
            <a:ext cx="318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Comprobación de aportes de la física de atmósferas estelares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2C8E2C-DA62-4ECA-97FB-3F49EB46ACB0}"/>
              </a:ext>
            </a:extLst>
          </p:cNvPr>
          <p:cNvSpPr txBox="1"/>
          <p:nvPr/>
        </p:nvSpPr>
        <p:spPr>
          <a:xfrm>
            <a:off x="3246587" y="1297544"/>
            <a:ext cx="194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MME98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C35EDA-EE24-44AA-A628-DAD16710D478}"/>
              </a:ext>
            </a:extLst>
          </p:cNvPr>
          <p:cNvSpPr txBox="1"/>
          <p:nvPr/>
        </p:nvSpPr>
        <p:spPr>
          <a:xfrm>
            <a:off x="3246587" y="1775261"/>
            <a:ext cx="194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QER20</a:t>
            </a:r>
          </a:p>
        </p:txBody>
      </p:sp>
      <p:pic>
        <p:nvPicPr>
          <p:cNvPr id="51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43E3D0D3-5514-4581-964C-88766ADE3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20868" flipH="1">
            <a:off x="2941537" y="1593479"/>
            <a:ext cx="857457" cy="857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A7E6039-F37D-4D17-BEE7-98A272CB653F}"/>
              </a:ext>
            </a:extLst>
          </p:cNvPr>
          <p:cNvSpPr txBox="1"/>
          <p:nvPr/>
        </p:nvSpPr>
        <p:spPr>
          <a:xfrm>
            <a:off x="1293522" y="4591872"/>
            <a:ext cx="362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Aportes al estudio histórico del sistema Zeta </a:t>
            </a:r>
            <a:r>
              <a:rPr lang="es-419" dirty="0" err="1"/>
              <a:t>Aurigae</a:t>
            </a:r>
            <a:endParaRPr lang="es-419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19AF85-0A67-40C5-B961-B8FE036980DA}"/>
              </a:ext>
            </a:extLst>
          </p:cNvPr>
          <p:cNvSpPr txBox="1"/>
          <p:nvPr/>
        </p:nvSpPr>
        <p:spPr>
          <a:xfrm>
            <a:off x="6670345" y="3949437"/>
            <a:ext cx="4744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Proceso de escritura de para la publicación de un artículo en una revista indexada y participación en el congreso </a:t>
            </a:r>
            <a:r>
              <a:rPr lang="es-419" dirty="0" err="1"/>
              <a:t>COOLstars</a:t>
            </a:r>
            <a:endParaRPr lang="es-419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1F33E22-D261-4D4D-BA8D-14548D578030}"/>
              </a:ext>
            </a:extLst>
          </p:cNvPr>
          <p:cNvCxnSpPr>
            <a:cxnSpLocks/>
          </p:cNvCxnSpPr>
          <p:nvPr/>
        </p:nvCxnSpPr>
        <p:spPr>
          <a:xfrm>
            <a:off x="873457" y="3429000"/>
            <a:ext cx="10227824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D66A7DA-2E1B-4860-844A-F7FECB38850D}"/>
              </a:ext>
            </a:extLst>
          </p:cNvPr>
          <p:cNvCxnSpPr>
            <a:cxnSpLocks/>
          </p:cNvCxnSpPr>
          <p:nvPr/>
        </p:nvCxnSpPr>
        <p:spPr>
          <a:xfrm>
            <a:off x="6059488" y="1220471"/>
            <a:ext cx="0" cy="220852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23FE40-958F-4687-9C3F-51374B5B93FE}"/>
              </a:ext>
            </a:extLst>
          </p:cNvPr>
          <p:cNvCxnSpPr>
            <a:cxnSpLocks/>
          </p:cNvCxnSpPr>
          <p:nvPr/>
        </p:nvCxnSpPr>
        <p:spPr>
          <a:xfrm>
            <a:off x="6059488" y="3355213"/>
            <a:ext cx="0" cy="26225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2DDF1D-BBBB-425E-86E3-E2C56F6B50D6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5A1CF6E-528E-4A92-93A4-CCBD20EC003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D49D65C-EEBB-4EC4-A2F9-71F530C076B0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0446C65-537D-4EEF-864A-9D2E92947BFD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D02605A-D561-4622-BC48-88A2B7FEB779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B1AB84B-1E75-4F80-B8CF-EEA842FCF5ED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821BF75-9E67-4B49-A1D7-AC2FC519D9FC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solidFill>
            <a:schemeClr val="bg1"/>
          </a:solidFill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775AE29-88D1-4B13-871F-2EDAA5B702C4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C0D758A9-5C48-4122-AEAB-8616EE41D1CC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D69ACB9F-D1E5-4E6C-9010-35D89514736A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2C101D4-F714-4B3F-B6AF-4441D6CA4C22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C5558BF-27FB-4DDD-B25C-A3FC1F78658E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AF4CA8C-2D5E-4BD9-84DA-FA990D914D47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02CE835-7DB4-44B9-8B7E-BEF4E8AD44D5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997F2AD5-AFB6-4C0D-A044-137EC04076B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3249F451-069A-4DBB-86CF-DB5A8477DAE4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FBBD68E8-99D9-4C96-8854-0F3E6AD6362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345CC44-6174-4F26-BD63-1E81B9B9CABD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05BD826-0E72-4546-9A51-CFF3E8C19384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1E12A67-AF68-4B00-A105-2775D9692B14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31C029E-13BA-4E91-A868-853F8599530D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A8932D2-509B-4D4F-B849-D833630C9DF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B66669F-5C1A-4F28-A747-47DB4279A15F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A590803-365C-473B-B2AC-9B3443F422C9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74E916D-3AA6-469C-86A0-1293A5364941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7297EE0-943E-4E02-AD0D-E294B54DE028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C476409-1E46-4DDE-9368-47BA2ED5BECA}"/>
              </a:ext>
            </a:extLst>
          </p:cNvPr>
          <p:cNvSpPr/>
          <p:nvPr/>
        </p:nvSpPr>
        <p:spPr>
          <a:xfrm>
            <a:off x="1054966" y="2295917"/>
            <a:ext cx="3464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12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Quintero, E. A., </a:t>
            </a:r>
            <a:r>
              <a:rPr lang="es-419" sz="1200" b="1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Eenens</a:t>
            </a:r>
            <a:r>
              <a:rPr lang="es-419" sz="12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P., &amp; </a:t>
            </a:r>
            <a:r>
              <a:rPr lang="es-419" sz="1200" b="1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Rauw</a:t>
            </a:r>
            <a:r>
              <a:rPr lang="es-419" sz="1200" b="1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G. (2020). </a:t>
            </a:r>
            <a:r>
              <a:rPr lang="es-419" sz="12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Astronomische</a:t>
            </a:r>
            <a:r>
              <a:rPr lang="es-419" sz="1200" b="1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419" sz="1200" b="1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Nachrichten</a:t>
            </a:r>
            <a:r>
              <a:rPr lang="es-419" sz="1200" b="1" dirty="0">
                <a:solidFill>
                  <a:schemeClr val="tx2"/>
                </a:solidFill>
                <a:latin typeface="Arial" panose="020B0604020202020204" pitchFamily="34" charset="0"/>
              </a:rPr>
              <a:t>.</a:t>
            </a:r>
            <a:endParaRPr lang="es-419" sz="1200" b="1" dirty="0">
              <a:solidFill>
                <a:schemeClr val="tx2"/>
              </a:solidFill>
            </a:endParaRPr>
          </a:p>
        </p:txBody>
      </p:sp>
      <p:pic>
        <p:nvPicPr>
          <p:cNvPr id="1026" name="Picture 2" descr="Resultado de imagen para congreso cool stars">
            <a:extLst>
              <a:ext uri="{FF2B5EF4-FFF2-40B4-BE49-F238E27FC236}">
                <a16:creationId xmlns:a16="http://schemas.microsoft.com/office/drawing/2014/main" id="{B7EA0516-7F50-40D9-8633-658B3DC8B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84" b="56344"/>
          <a:stretch/>
        </p:blipFill>
        <p:spPr bwMode="auto">
          <a:xfrm>
            <a:off x="7669815" y="4942106"/>
            <a:ext cx="2910070" cy="125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5667CE-877E-4960-ABDB-8ACA0270426E}"/>
              </a:ext>
            </a:extLst>
          </p:cNvPr>
          <p:cNvSpPr/>
          <p:nvPr/>
        </p:nvSpPr>
        <p:spPr>
          <a:xfrm>
            <a:off x="4019216" y="2739124"/>
            <a:ext cx="4062895" cy="11775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Sustracción</a:t>
            </a:r>
          </a:p>
          <a:p>
            <a:pPr algn="ctr"/>
            <a:r>
              <a:rPr lang="es-419" dirty="0">
                <a:solidFill>
                  <a:schemeClr val="tx1"/>
                </a:solidFill>
              </a:rPr>
              <a:t>Física atómica: teórico-experimental</a:t>
            </a:r>
          </a:p>
          <a:p>
            <a:pPr algn="ctr"/>
            <a:r>
              <a:rPr lang="es-419" dirty="0">
                <a:solidFill>
                  <a:schemeClr val="tx1"/>
                </a:solidFill>
              </a:rPr>
              <a:t>Estrellas huésped</a:t>
            </a:r>
          </a:p>
          <a:p>
            <a:pPr algn="ctr"/>
            <a:r>
              <a:rPr lang="es-419" dirty="0">
                <a:solidFill>
                  <a:schemeClr val="tx1"/>
                </a:solidFill>
              </a:rPr>
              <a:t>Exoplanetas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AF0FE5D-8993-445B-B3E8-1424B59287FC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  <a:solidFill>
            <a:schemeClr val="bg1"/>
          </a:solidFill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196BD65-2DE4-4A6F-A888-FC6283774C68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42E8AB9-5854-4A9E-A2EF-444E560FE0D6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AF92E72-F3F8-4D54-9613-701FFD13F983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C0D0A179-B563-4A12-9961-D0A6A279468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1A2DA4B-C45D-4F24-8B97-32C6AF5F5109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D75574F-36F7-4651-A928-BEBD6F957BF1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8503C33-5D0B-4770-996B-E70FCAF6876C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4C68255A-18D5-4F3E-A6A6-F58539F6A446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3C91C9A-E95A-45A5-9653-1D3A2536142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FD7F8794-99DB-4D4B-91F2-FDCC94F7962B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B47E81B-991F-48A6-9805-E8AB72F60FB7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4808A618-64F2-475E-861C-DD77548EDDCA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E56C8DE-6752-45EC-8A6F-9E55555F04CC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AAF77483-21CF-4A7D-8E5D-3D976AF9ABE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B308459-2EFE-4D2F-B7E9-9E5172A9FE8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21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  <p:bldP spid="48" grpId="0"/>
      <p:bldP spid="49" grpId="0"/>
      <p:bldP spid="52" grpId="0"/>
      <p:bldP spid="53" grpId="0"/>
      <p:bldP spid="105" grpId="0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ACC652-FFBA-41E7-918B-3546A4B7658A}"/>
              </a:ext>
            </a:extLst>
          </p:cNvPr>
          <p:cNvSpPr/>
          <p:nvPr/>
        </p:nvSpPr>
        <p:spPr>
          <a:xfrm>
            <a:off x="275646" y="245394"/>
            <a:ext cx="45719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5B9ECC-1EC1-4B9E-AA83-7F5EB86F25AD}"/>
              </a:ext>
            </a:extLst>
          </p:cNvPr>
          <p:cNvSpPr/>
          <p:nvPr/>
        </p:nvSpPr>
        <p:spPr>
          <a:xfrm>
            <a:off x="376531" y="248621"/>
            <a:ext cx="46800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1AA48E-28B5-4ECE-A634-692005267C3E}"/>
              </a:ext>
            </a:extLst>
          </p:cNvPr>
          <p:cNvSpPr/>
          <p:nvPr/>
        </p:nvSpPr>
        <p:spPr>
          <a:xfrm>
            <a:off x="478497" y="249736"/>
            <a:ext cx="45719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7568E8-C2FB-441F-9821-15635A12B222}"/>
              </a:ext>
            </a:extLst>
          </p:cNvPr>
          <p:cNvSpPr/>
          <p:nvPr/>
        </p:nvSpPr>
        <p:spPr>
          <a:xfrm>
            <a:off x="573070" y="247506"/>
            <a:ext cx="45719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624F3B-5E51-453D-B0B8-785F0FD8786F}"/>
              </a:ext>
            </a:extLst>
          </p:cNvPr>
          <p:cNvSpPr/>
          <p:nvPr/>
        </p:nvSpPr>
        <p:spPr>
          <a:xfrm>
            <a:off x="675036" y="248621"/>
            <a:ext cx="45719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D75B073-BC4C-4365-9732-82B5A3C9D987}"/>
              </a:ext>
            </a:extLst>
          </p:cNvPr>
          <p:cNvGrpSpPr/>
          <p:nvPr/>
        </p:nvGrpSpPr>
        <p:grpSpPr>
          <a:xfrm>
            <a:off x="3789365" y="240906"/>
            <a:ext cx="1350894" cy="58292"/>
            <a:chOff x="3789365" y="240906"/>
            <a:chExt cx="1350894" cy="58292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C98ABEF-0003-4079-AAE8-67FCAD212929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22E3E67-58EB-4575-8BEA-AF5D2F7DCDB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32F1C9C-7E31-4C92-9A54-4C7A60458D5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BACCDD7-4510-49CB-B7BA-AD9B49582F50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DCDAB18-EFF3-4E23-B9EB-ABBCD4B84513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9CE3B2F-1CEA-4CEC-BA86-C956A7F8BB4F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953465-4C0B-46DE-AA6C-55443F4A4276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9AD423D-ECC4-46CF-AC55-F2AAF83BDEAE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2FF792E-29D5-4D6A-BC0A-8E25187670B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6C04070-045F-4B90-B7F8-92DE8E6DCE1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5450700-81B5-4B78-8981-B9CA26D109BE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F8D75E-9DEC-419B-A00B-29A5A747BE69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099169D-129E-4AA8-B25B-1C2645BBD482}"/>
                </a:ext>
              </a:extLst>
            </p:cNvPr>
            <p:cNvGrpSpPr/>
            <p:nvPr/>
          </p:nvGrpSpPr>
          <p:grpSpPr>
            <a:xfrm>
              <a:off x="4788835" y="242968"/>
              <a:ext cx="351424" cy="56230"/>
              <a:chOff x="275645" y="247506"/>
              <a:chExt cx="351424" cy="56230"/>
            </a:xfrm>
            <a:grpFill/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28673A8-4706-4EC2-B8A5-6CA1B8BC10DD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EB6CAEE-E2D1-4FC0-B8B1-794C41D8C92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F7D91F9-C97C-4348-A700-93A4E5EEF9D4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5E23743-B4AF-4D33-91C7-7F64B5985DF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22E3D50-D663-43F2-97D1-BFD4DFE2BFEC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C520CEC-F0CC-45D8-A88F-E74731DB717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BBF3224-64CD-45CD-A7A2-F4D49A417BE9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C63A25-E3C7-467E-883B-91EC46FB0CC4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C2ED29-2892-469B-ABB1-7EA43204097C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D647C0-DB6E-4930-85F4-472D529E933A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7476EC0-09FC-4A49-AB91-AF4A70BB2D41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EC11F90-F7F8-47C6-8C5E-54B70D582D9B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963C686-45C3-4809-9C2F-4A3315FA6642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6A72ADC-9360-448A-9E5D-B1F5561B4CB8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2FCC975-C598-4605-8250-855270EAEA6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A2D7201-B604-490D-AA5E-10A84C1D314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2A1201-3FC6-4CB5-92F7-A2C347CAB506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4B8EB24-0ABF-4A0B-B00C-5F0E0FEC4B64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71B20E0-43C9-4056-BC62-E321B37FCB6F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06D8BB5-1F3D-466E-94AE-AFB25E6072E4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1F5B3FC-4597-4E67-B24D-F7FACC5B066A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88BE8F8-8799-4270-9D6A-28B79DD80D85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48A9CB2-EBEC-40C7-B044-C532FF523549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E93EA99-C9D8-48CF-BFBE-3D74AD9A3A57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56B61AC-CFAC-4F66-9A5D-BE6BCF946AD3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solidFill>
            <a:schemeClr val="bg1"/>
          </a:solidFill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056E04-5C6D-4A13-A33F-F5C9703DAC2B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7F47865-3BE0-496F-A35C-875A492FBE4E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B92125E-3538-4B54-AF5A-A50582F661FA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001096A-DC16-48EE-A0E6-9DFB05D3D3A7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AE7B3A8-FC2C-4397-812E-45B4E02BB4B3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04924C2-2C13-455E-A55C-DEA63241E834}"/>
              </a:ext>
            </a:extLst>
          </p:cNvPr>
          <p:cNvSpPr txBox="1"/>
          <p:nvPr/>
        </p:nvSpPr>
        <p:spPr>
          <a:xfrm>
            <a:off x="3251114" y="1702423"/>
            <a:ext cx="5603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7200" dirty="0">
                <a:latin typeface="Angeline Vintage" pitchFamily="2" charset="0"/>
              </a:rPr>
              <a:t>Muchas Gracias</a:t>
            </a:r>
          </a:p>
        </p:txBody>
      </p:sp>
      <p:sp>
        <p:nvSpPr>
          <p:cNvPr id="81" name="Título 74">
            <a:extLst>
              <a:ext uri="{FF2B5EF4-FFF2-40B4-BE49-F238E27FC236}">
                <a16:creationId xmlns:a16="http://schemas.microsoft.com/office/drawing/2014/main" id="{D460328D-C6EB-4F9A-9136-133BE38EBC9A}"/>
              </a:ext>
            </a:extLst>
          </p:cNvPr>
          <p:cNvSpPr txBox="1">
            <a:spLocks/>
          </p:cNvSpPr>
          <p:nvPr/>
        </p:nvSpPr>
        <p:spPr>
          <a:xfrm>
            <a:off x="4256765" y="1223588"/>
            <a:ext cx="3468928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tx2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onatalialucia@gmail.com</a:t>
            </a:r>
          </a:p>
        </p:txBody>
      </p:sp>
    </p:spTree>
    <p:extLst>
      <p:ext uri="{BB962C8B-B14F-4D97-AF65-F5344CB8AC3E}">
        <p14:creationId xmlns:p14="http://schemas.microsoft.com/office/powerpoint/2010/main" val="1210936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4FBB415-4537-478C-A855-71FBE0CC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05" y="2741797"/>
            <a:ext cx="2705876" cy="152131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ACC652-FFBA-41E7-918B-3546A4B7658A}"/>
              </a:ext>
            </a:extLst>
          </p:cNvPr>
          <p:cNvSpPr/>
          <p:nvPr/>
        </p:nvSpPr>
        <p:spPr>
          <a:xfrm>
            <a:off x="275646" y="245394"/>
            <a:ext cx="45719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5B9ECC-1EC1-4B9E-AA83-7F5EB86F25AD}"/>
              </a:ext>
            </a:extLst>
          </p:cNvPr>
          <p:cNvSpPr/>
          <p:nvPr/>
        </p:nvSpPr>
        <p:spPr>
          <a:xfrm>
            <a:off x="376531" y="248621"/>
            <a:ext cx="46800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1AA48E-28B5-4ECE-A634-692005267C3E}"/>
              </a:ext>
            </a:extLst>
          </p:cNvPr>
          <p:cNvSpPr/>
          <p:nvPr/>
        </p:nvSpPr>
        <p:spPr>
          <a:xfrm>
            <a:off x="478497" y="249736"/>
            <a:ext cx="45719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7568E8-C2FB-441F-9821-15635A12B222}"/>
              </a:ext>
            </a:extLst>
          </p:cNvPr>
          <p:cNvSpPr/>
          <p:nvPr/>
        </p:nvSpPr>
        <p:spPr>
          <a:xfrm>
            <a:off x="573070" y="247506"/>
            <a:ext cx="45719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624F3B-5E51-453D-B0B8-785F0FD8786F}"/>
              </a:ext>
            </a:extLst>
          </p:cNvPr>
          <p:cNvSpPr/>
          <p:nvPr/>
        </p:nvSpPr>
        <p:spPr>
          <a:xfrm>
            <a:off x="675036" y="248621"/>
            <a:ext cx="45719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97DE0F-8BB2-4AF9-9B5F-F2775BCF3492}"/>
              </a:ext>
            </a:extLst>
          </p:cNvPr>
          <p:cNvSpPr txBox="1"/>
          <p:nvPr/>
        </p:nvSpPr>
        <p:spPr>
          <a:xfrm>
            <a:off x="3251114" y="1702423"/>
            <a:ext cx="56036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7200" dirty="0">
                <a:latin typeface="Angeline Vintage" pitchFamily="2" charset="0"/>
              </a:rPr>
              <a:t>Muchas Gracias</a:t>
            </a:r>
          </a:p>
        </p:txBody>
      </p:sp>
      <p:sp>
        <p:nvSpPr>
          <p:cNvPr id="33" name="Título 74">
            <a:extLst>
              <a:ext uri="{FF2B5EF4-FFF2-40B4-BE49-F238E27FC236}">
                <a16:creationId xmlns:a16="http://schemas.microsoft.com/office/drawing/2014/main" id="{BA2E6DB9-5258-4376-8E1B-BBA1A9422EEC}"/>
              </a:ext>
            </a:extLst>
          </p:cNvPr>
          <p:cNvSpPr txBox="1">
            <a:spLocks/>
          </p:cNvSpPr>
          <p:nvPr/>
        </p:nvSpPr>
        <p:spPr>
          <a:xfrm>
            <a:off x="4256765" y="1223588"/>
            <a:ext cx="3468928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b="1" dirty="0">
                <a:solidFill>
                  <a:schemeClr val="tx2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onatalialucia@gmail.com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75B073-BC4C-4365-9732-82B5A3C9D987}"/>
              </a:ext>
            </a:extLst>
          </p:cNvPr>
          <p:cNvGrpSpPr/>
          <p:nvPr/>
        </p:nvGrpSpPr>
        <p:grpSpPr>
          <a:xfrm>
            <a:off x="3789365" y="240906"/>
            <a:ext cx="1350894" cy="58292"/>
            <a:chOff x="3789365" y="240906"/>
            <a:chExt cx="1350894" cy="58292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C98ABEF-0003-4079-AAE8-67FCAD212929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F22E3E67-58EB-4575-8BEA-AF5D2F7DCDB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32F1C9C-7E31-4C92-9A54-4C7A60458D5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ABACCDD7-4510-49CB-B7BA-AD9B49582F50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DCDAB18-EFF3-4E23-B9EB-ABBCD4B84513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9CE3B2F-1CEA-4CEC-BA86-C956A7F8BB4F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4953465-4C0B-46DE-AA6C-55443F4A4276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9AD423D-ECC4-46CF-AC55-F2AAF83BDEAE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2FF792E-29D5-4D6A-BC0A-8E25187670B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6C04070-045F-4B90-B7F8-92DE8E6DCE1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5450700-81B5-4B78-8981-B9CA26D109BE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25F8D75E-9DEC-419B-A00B-29A5A747BE69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099169D-129E-4AA8-B25B-1C2645BBD482}"/>
                </a:ext>
              </a:extLst>
            </p:cNvPr>
            <p:cNvGrpSpPr/>
            <p:nvPr/>
          </p:nvGrpSpPr>
          <p:grpSpPr>
            <a:xfrm>
              <a:off x="4788835" y="242968"/>
              <a:ext cx="351424" cy="56230"/>
              <a:chOff x="275645" y="247506"/>
              <a:chExt cx="351424" cy="56230"/>
            </a:xfrm>
            <a:grpFill/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28673A8-4706-4EC2-B8A5-6CA1B8BC10DD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EB6CAEE-E2D1-4FC0-B8B1-794C41D8C92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AF7D91F9-C97C-4348-A700-93A4E5EEF9D4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5E23743-B4AF-4D33-91C7-7F64B5985DF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22E3D50-D663-43F2-97D1-BFD4DFE2BFEC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C520CEC-F0CC-45D8-A88F-E74731DB717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BBF3224-64CD-45CD-A7A2-F4D49A417BE9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3C63A25-E3C7-467E-883B-91EC46FB0CC4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2C2ED29-2892-469B-ABB1-7EA43204097C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D647C0-DB6E-4930-85F4-472D529E933A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7476EC0-09FC-4A49-AB91-AF4A70BB2D41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EC11F90-F7F8-47C6-8C5E-54B70D582D9B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963C686-45C3-4809-9C2F-4A3315FA6642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A6A72ADC-9360-448A-9E5D-B1F5561B4CB8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2FCC975-C598-4605-8250-855270EAEA6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A2D7201-B604-490D-AA5E-10A84C1D314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22A1201-3FC6-4CB5-92F7-A2C347CAB506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4B8EB24-0ABF-4A0B-B00C-5F0E0FEC4B64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71B20E0-43C9-4056-BC62-E321B37FCB6F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06D8BB5-1F3D-466E-94AE-AFB25E6072E4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1F5B3FC-4597-4E67-B24D-F7FACC5B066A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88BE8F8-8799-4270-9D6A-28B79DD80D85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48A9CB2-EBEC-40C7-B044-C532FF523549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E93EA99-C9D8-48CF-BFBE-3D74AD9A3A57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56B61AC-CFAC-4F66-9A5D-BE6BCF946AD3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solidFill>
            <a:schemeClr val="bg1"/>
          </a:solidFill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B056E04-5C6D-4A13-A33F-F5C9703DAC2B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7F47865-3BE0-496F-A35C-875A492FBE4E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B92125E-3538-4B54-AF5A-A50582F661FA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001096A-DC16-48EE-A0E6-9DFB05D3D3A7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6AE7B3A8-FC2C-4397-812E-45B4E02BB4B3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5D3FCFD-8325-4396-B861-02506CFA3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16" y="1250073"/>
            <a:ext cx="2725166" cy="1532158"/>
          </a:xfrm>
          <a:prstGeom prst="rect">
            <a:avLst/>
          </a:prstGeom>
        </p:spPr>
      </p:pic>
      <p:pic>
        <p:nvPicPr>
          <p:cNvPr id="12" name="Picture 11" descr="A computer screen with a person's face on it&#10;&#10;Description automatically generated with medium confidence">
            <a:extLst>
              <a:ext uri="{FF2B5EF4-FFF2-40B4-BE49-F238E27FC236}">
                <a16:creationId xmlns:a16="http://schemas.microsoft.com/office/drawing/2014/main" id="{8E3015AB-0B3F-4B59-B5B0-85CF8D910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889" y="4184226"/>
            <a:ext cx="2725166" cy="1532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B366CA-6F86-441C-8CBF-41AAF48E93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5" y="2799180"/>
            <a:ext cx="2705876" cy="15213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8FDD71-8376-4D2F-9290-E54CA4000C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98" y="485672"/>
            <a:ext cx="2270832" cy="12767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ED98CC-A423-47CD-86C7-CCE4C174D3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68" y="4898642"/>
            <a:ext cx="2705876" cy="15213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4AB6CA-DCDF-43B7-B7A6-0B560BEF19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83" y="3826238"/>
            <a:ext cx="2705876" cy="15213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F885E3-4631-405C-B9BC-7A19FD6B5C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20" y="3690665"/>
            <a:ext cx="2705876" cy="152131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8C98CAA-F24E-4838-BBD4-1094A1A32D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89" y="4887131"/>
            <a:ext cx="2705876" cy="152131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16A0E30-4A39-4A6F-B01F-350A42675C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692" y="448314"/>
            <a:ext cx="2403428" cy="135126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76C6B3C-E08F-4B10-BD57-4DF1D998EA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06" y="4918762"/>
            <a:ext cx="2705876" cy="152131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9BC5ECA-EEB6-470C-B8C7-9F3DA47FF7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416" y="4895011"/>
            <a:ext cx="2705876" cy="152131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5D1BA84-3478-4EB0-8C30-FAEF4B2B20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7" y="4393434"/>
            <a:ext cx="2705876" cy="152131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98B5117-A560-48EE-A65B-A1851276ED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422" y="2766920"/>
            <a:ext cx="2705876" cy="1521312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BFFF510-85F1-46ED-9CCE-609022AB84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5" y="1270631"/>
            <a:ext cx="2705876" cy="152131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F778298-BC6E-469C-8A43-20E707A02A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20" y="2683229"/>
            <a:ext cx="2705876" cy="152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92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Resultado de imagen para sistema estrellas binario">
            <a:extLst>
              <a:ext uri="{FF2B5EF4-FFF2-40B4-BE49-F238E27FC236}">
                <a16:creationId xmlns:a16="http://schemas.microsoft.com/office/drawing/2014/main" id="{85AF2177-1579-4990-9D06-7E464DB39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22" b="44167" l="44141" r="55937">
                        <a14:backgroundMark x1="48281" y1="23889" x2="48281" y2="2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94" t="19582" r="42656" b="53056"/>
          <a:stretch/>
        </p:blipFill>
        <p:spPr bwMode="auto">
          <a:xfrm>
            <a:off x="9994482" y="4767188"/>
            <a:ext cx="631513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Resultado de imagen para sistema estrellas binario">
            <a:extLst>
              <a:ext uri="{FF2B5EF4-FFF2-40B4-BE49-F238E27FC236}">
                <a16:creationId xmlns:a16="http://schemas.microsoft.com/office/drawing/2014/main" id="{3AED844C-9781-4168-B11D-47C358D8F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22" b="44167" l="44141" r="55937">
                        <a14:backgroundMark x1="48281" y1="23889" x2="48281" y2="2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94" t="19582" r="42656" b="53056"/>
          <a:stretch/>
        </p:blipFill>
        <p:spPr bwMode="auto">
          <a:xfrm>
            <a:off x="10310238" y="4771296"/>
            <a:ext cx="631513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Resultado de imagen para sistema estrellas binario">
            <a:extLst>
              <a:ext uri="{FF2B5EF4-FFF2-40B4-BE49-F238E27FC236}">
                <a16:creationId xmlns:a16="http://schemas.microsoft.com/office/drawing/2014/main" id="{873DD710-7C77-4C9F-B720-1EEFBD3E6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222" b="44167" l="44141" r="55937">
                        <a14:backgroundMark x1="48281" y1="23889" x2="48281" y2="2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594" t="19582" r="42656" b="53056"/>
          <a:stretch/>
        </p:blipFill>
        <p:spPr bwMode="auto">
          <a:xfrm>
            <a:off x="10625994" y="4776616"/>
            <a:ext cx="631513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48C86-0F65-4336-AA6E-FBCF3510941C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ítulo 74">
            <a:extLst>
              <a:ext uri="{FF2B5EF4-FFF2-40B4-BE49-F238E27FC236}">
                <a16:creationId xmlns:a16="http://schemas.microsoft.com/office/drawing/2014/main" id="{92FFE901-14FD-4D52-9E6A-760AC8C362A5}"/>
              </a:ext>
            </a:extLst>
          </p:cNvPr>
          <p:cNvSpPr txBox="1">
            <a:spLocks/>
          </p:cNvSpPr>
          <p:nvPr/>
        </p:nvSpPr>
        <p:spPr>
          <a:xfrm>
            <a:off x="964810" y="1559281"/>
            <a:ext cx="2181436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800" dirty="0">
                <a:solidFill>
                  <a:schemeClr val="tx1"/>
                </a:solidFill>
                <a:latin typeface="+mn-lt"/>
              </a:rPr>
              <a:t>Conjunto de estrellas binarias eclipsantes</a:t>
            </a:r>
          </a:p>
        </p:txBody>
      </p:sp>
      <p:sp>
        <p:nvSpPr>
          <p:cNvPr id="33" name="Título 74">
            <a:extLst>
              <a:ext uri="{FF2B5EF4-FFF2-40B4-BE49-F238E27FC236}">
                <a16:creationId xmlns:a16="http://schemas.microsoft.com/office/drawing/2014/main" id="{878211B9-7D10-4585-872B-ADCA89F81F3D}"/>
              </a:ext>
            </a:extLst>
          </p:cNvPr>
          <p:cNvSpPr txBox="1">
            <a:spLocks/>
          </p:cNvSpPr>
          <p:nvPr/>
        </p:nvSpPr>
        <p:spPr>
          <a:xfrm>
            <a:off x="3555680" y="1276703"/>
            <a:ext cx="3906701" cy="7471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s-CO" sz="1800" dirty="0">
                <a:solidFill>
                  <a:schemeClr val="tx1"/>
                </a:solidFill>
                <a:latin typeface="+mn-lt"/>
              </a:rPr>
              <a:t>Estrella gigante o supergigante</a:t>
            </a:r>
          </a:p>
          <a:p>
            <a:pPr algn="l">
              <a:lnSpc>
                <a:spcPct val="150000"/>
              </a:lnSpc>
            </a:pPr>
            <a:r>
              <a:rPr lang="es-CO" sz="1800" dirty="0">
                <a:solidFill>
                  <a:schemeClr val="tx1"/>
                </a:solidFill>
                <a:latin typeface="+mn-lt"/>
              </a:rPr>
              <a:t>Estrella secuencia principal o enana</a:t>
            </a:r>
          </a:p>
        </p:txBody>
      </p:sp>
      <p:sp>
        <p:nvSpPr>
          <p:cNvPr id="34" name="Cerrar llave 1">
            <a:extLst>
              <a:ext uri="{FF2B5EF4-FFF2-40B4-BE49-F238E27FC236}">
                <a16:creationId xmlns:a16="http://schemas.microsoft.com/office/drawing/2014/main" id="{9CBA078F-234D-4D78-AF3C-45B055B29B23}"/>
              </a:ext>
            </a:extLst>
          </p:cNvPr>
          <p:cNvSpPr/>
          <p:nvPr/>
        </p:nvSpPr>
        <p:spPr>
          <a:xfrm flipH="1">
            <a:off x="3282724" y="1260114"/>
            <a:ext cx="272956" cy="9541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>
              <a:solidFill>
                <a:srgbClr val="0070C0"/>
              </a:solidFill>
            </a:endParaRPr>
          </a:p>
        </p:txBody>
      </p:sp>
      <p:sp>
        <p:nvSpPr>
          <p:cNvPr id="36" name="Título 74">
            <a:extLst>
              <a:ext uri="{FF2B5EF4-FFF2-40B4-BE49-F238E27FC236}">
                <a16:creationId xmlns:a16="http://schemas.microsoft.com/office/drawing/2014/main" id="{69900172-D68C-4288-B33D-4E3CB831C226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SISTEMAS ZETA AURIGAE</a:t>
            </a:r>
          </a:p>
        </p:txBody>
      </p:sp>
      <p:sp>
        <p:nvSpPr>
          <p:cNvPr id="37" name="Título 74">
            <a:extLst>
              <a:ext uri="{FF2B5EF4-FFF2-40B4-BE49-F238E27FC236}">
                <a16:creationId xmlns:a16="http://schemas.microsoft.com/office/drawing/2014/main" id="{8ED7D84B-0417-427A-A605-2E7FAD741651}"/>
              </a:ext>
            </a:extLst>
          </p:cNvPr>
          <p:cNvSpPr txBox="1">
            <a:spLocks/>
          </p:cNvSpPr>
          <p:nvPr/>
        </p:nvSpPr>
        <p:spPr>
          <a:xfrm>
            <a:off x="6572752" y="1681264"/>
            <a:ext cx="2624006" cy="4711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800" b="1" dirty="0">
                <a:solidFill>
                  <a:schemeClr val="tx1"/>
                </a:solidFill>
                <a:latin typeface="+mn-lt"/>
              </a:rPr>
              <a:t>CALIENTE</a:t>
            </a:r>
          </a:p>
        </p:txBody>
      </p:sp>
      <p:sp>
        <p:nvSpPr>
          <p:cNvPr id="38" name="Título 74">
            <a:extLst>
              <a:ext uri="{FF2B5EF4-FFF2-40B4-BE49-F238E27FC236}">
                <a16:creationId xmlns:a16="http://schemas.microsoft.com/office/drawing/2014/main" id="{B6201376-2C9A-4DB2-B285-1AE85AB545AE}"/>
              </a:ext>
            </a:extLst>
          </p:cNvPr>
          <p:cNvSpPr txBox="1">
            <a:spLocks/>
          </p:cNvSpPr>
          <p:nvPr/>
        </p:nvSpPr>
        <p:spPr>
          <a:xfrm>
            <a:off x="6572752" y="1272647"/>
            <a:ext cx="2624006" cy="4711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800" b="1" dirty="0">
                <a:solidFill>
                  <a:schemeClr val="tx1"/>
                </a:solidFill>
                <a:latin typeface="+mn-lt"/>
              </a:rPr>
              <a:t>FRIA</a:t>
            </a:r>
          </a:p>
        </p:txBody>
      </p:sp>
      <p:sp>
        <p:nvSpPr>
          <p:cNvPr id="39" name="Título 74">
            <a:extLst>
              <a:ext uri="{FF2B5EF4-FFF2-40B4-BE49-F238E27FC236}">
                <a16:creationId xmlns:a16="http://schemas.microsoft.com/office/drawing/2014/main" id="{05448194-9A56-4E3C-9E2A-F42731921B09}"/>
              </a:ext>
            </a:extLst>
          </p:cNvPr>
          <p:cNvSpPr txBox="1">
            <a:spLocks/>
          </p:cNvSpPr>
          <p:nvPr/>
        </p:nvSpPr>
        <p:spPr>
          <a:xfrm>
            <a:off x="4536298" y="4353937"/>
            <a:ext cx="3046380" cy="67230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800" dirty="0">
                <a:solidFill>
                  <a:schemeClr val="tx1"/>
                </a:solidFill>
                <a:latin typeface="+mn-lt"/>
              </a:rPr>
              <a:t>Forma de absorción pura durante los eclipses parciales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243BA6-5593-4E06-B314-8F2BF4B87006}"/>
              </a:ext>
            </a:extLst>
          </p:cNvPr>
          <p:cNvGrpSpPr/>
          <p:nvPr/>
        </p:nvGrpSpPr>
        <p:grpSpPr>
          <a:xfrm>
            <a:off x="8674517" y="381408"/>
            <a:ext cx="3399989" cy="5742370"/>
            <a:chOff x="2262624" y="2624119"/>
            <a:chExt cx="1188499" cy="1997590"/>
          </a:xfrm>
        </p:grpSpPr>
        <p:pic>
          <p:nvPicPr>
            <p:cNvPr id="40" name="Picture 6" descr="Resultado de imagen para corona solar png">
              <a:extLst>
                <a:ext uri="{FF2B5EF4-FFF2-40B4-BE49-F238E27FC236}">
                  <a16:creationId xmlns:a16="http://schemas.microsoft.com/office/drawing/2014/main" id="{6BCD4746-9490-4434-AF96-E11F7DC9FA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012" b="46947"/>
            <a:stretch/>
          </p:blipFill>
          <p:spPr bwMode="auto">
            <a:xfrm>
              <a:off x="2262624" y="2624119"/>
              <a:ext cx="1188499" cy="1997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" descr="Resultado de imagen para estrella astronomia png">
              <a:extLst>
                <a:ext uri="{FF2B5EF4-FFF2-40B4-BE49-F238E27FC236}">
                  <a16:creationId xmlns:a16="http://schemas.microsoft.com/office/drawing/2014/main" id="{B1018E62-A60F-4DB7-ACA7-A56CB0759E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374" b="43861"/>
            <a:stretch/>
          </p:blipFill>
          <p:spPr bwMode="auto">
            <a:xfrm>
              <a:off x="3002506" y="3332908"/>
              <a:ext cx="448617" cy="128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ítulo 74">
            <a:extLst>
              <a:ext uri="{FF2B5EF4-FFF2-40B4-BE49-F238E27FC236}">
                <a16:creationId xmlns:a16="http://schemas.microsoft.com/office/drawing/2014/main" id="{7BEC6D4A-D86E-47F7-AAAA-767DC6110AF7}"/>
              </a:ext>
            </a:extLst>
          </p:cNvPr>
          <p:cNvSpPr txBox="1">
            <a:spLocks/>
          </p:cNvSpPr>
          <p:nvPr/>
        </p:nvSpPr>
        <p:spPr>
          <a:xfrm>
            <a:off x="3689698" y="3138977"/>
            <a:ext cx="4812602" cy="67230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800" b="1" dirty="0">
                <a:solidFill>
                  <a:schemeClr val="tx1"/>
                </a:solidFill>
                <a:latin typeface="+mn-lt"/>
              </a:rPr>
              <a:t>El análisis de la cromósfera a diferentes alturas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ítulo 74">
                <a:extLst>
                  <a:ext uri="{FF2B5EF4-FFF2-40B4-BE49-F238E27FC236}">
                    <a16:creationId xmlns:a16="http://schemas.microsoft.com/office/drawing/2014/main" id="{51140BC2-0C42-4343-85EE-A3BC7B1CA1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4493" y="2386837"/>
                <a:ext cx="1531959" cy="37048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ctr">
                <a:noAutofit/>
              </a:bodyPr>
              <a:lstStyle>
                <a:lvl1pPr algn="r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9000" kern="1200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s-419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es-419" sz="24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s-419" sz="2400" dirty="0" err="1">
                    <a:solidFill>
                      <a:schemeClr val="tx1"/>
                    </a:solidFill>
                    <a:latin typeface="+mn-lt"/>
                  </a:rPr>
                  <a:t>Aurigae</a:t>
                </a:r>
                <a:endParaRPr lang="es-CO" sz="2400" dirty="0">
                  <a:solidFill>
                    <a:schemeClr val="tx1"/>
                  </a:solidFill>
                  <a:latin typeface="+mn-lt"/>
                </a:endParaRPr>
              </a:p>
              <a:p>
                <a:pPr algn="ctr"/>
                <a:r>
                  <a:rPr lang="es-CO" sz="2400" dirty="0">
                    <a:solidFill>
                      <a:schemeClr val="tx1"/>
                    </a:solidFill>
                    <a:latin typeface="+mn-lt"/>
                  </a:rPr>
                  <a:t>31 </a:t>
                </a:r>
                <a:r>
                  <a:rPr lang="es-CO" sz="2400" dirty="0" err="1">
                    <a:solidFill>
                      <a:schemeClr val="tx1"/>
                    </a:solidFill>
                    <a:latin typeface="+mn-lt"/>
                  </a:rPr>
                  <a:t>Cyg</a:t>
                </a:r>
                <a:endParaRPr lang="es-CO" sz="2400" dirty="0">
                  <a:solidFill>
                    <a:schemeClr val="tx1"/>
                  </a:solidFill>
                  <a:latin typeface="+mn-lt"/>
                </a:endParaRPr>
              </a:p>
              <a:p>
                <a:pPr algn="ctr"/>
                <a:r>
                  <a:rPr lang="es-CO" sz="2400" dirty="0">
                    <a:solidFill>
                      <a:schemeClr val="tx1"/>
                    </a:solidFill>
                    <a:latin typeface="+mn-lt"/>
                  </a:rPr>
                  <a:t>32 </a:t>
                </a:r>
                <a:r>
                  <a:rPr lang="es-CO" sz="2400" dirty="0" err="1">
                    <a:solidFill>
                      <a:schemeClr val="tx1"/>
                    </a:solidFill>
                    <a:latin typeface="+mn-lt"/>
                  </a:rPr>
                  <a:t>Cyg</a:t>
                </a:r>
                <a:endParaRPr lang="es-CO" sz="2400" dirty="0">
                  <a:solidFill>
                    <a:schemeClr val="tx1"/>
                  </a:solidFill>
                  <a:latin typeface="+mn-lt"/>
                </a:endParaRPr>
              </a:p>
              <a:p>
                <a:pPr algn="ctr"/>
                <a:r>
                  <a:rPr lang="es-CO" sz="2400" dirty="0">
                    <a:solidFill>
                      <a:schemeClr val="tx1"/>
                    </a:solidFill>
                    <a:latin typeface="+mn-lt"/>
                  </a:rPr>
                  <a:t>VV </a:t>
                </a:r>
                <a:r>
                  <a:rPr lang="es-CO" sz="2400" dirty="0" err="1">
                    <a:solidFill>
                      <a:schemeClr val="tx1"/>
                    </a:solidFill>
                    <a:latin typeface="+mn-lt"/>
                  </a:rPr>
                  <a:t>Cep</a:t>
                </a:r>
                <a:endParaRPr lang="es-CO" sz="2400" dirty="0">
                  <a:solidFill>
                    <a:schemeClr val="tx1"/>
                  </a:solidFill>
                  <a:latin typeface="+mn-lt"/>
                </a:endParaRPr>
              </a:p>
              <a:p>
                <a:pPr algn="ctr"/>
                <a:r>
                  <a:rPr lang="es-CO" sz="2400" dirty="0">
                    <a:solidFill>
                      <a:schemeClr val="tx1"/>
                    </a:solidFill>
                    <a:latin typeface="+mn-lt"/>
                  </a:rPr>
                  <a:t>22 </a:t>
                </a:r>
                <a:r>
                  <a:rPr lang="es-CO" sz="2400" dirty="0" err="1">
                    <a:solidFill>
                      <a:schemeClr val="tx1"/>
                    </a:solidFill>
                    <a:latin typeface="+mn-lt"/>
                  </a:rPr>
                  <a:t>Vul</a:t>
                </a:r>
                <a:endParaRPr lang="es-CO" sz="2400" dirty="0">
                  <a:solidFill>
                    <a:schemeClr val="tx1"/>
                  </a:solidFill>
                  <a:latin typeface="+mn-lt"/>
                </a:endParaRPr>
              </a:p>
              <a:p>
                <a:pPr algn="ctr"/>
                <a:r>
                  <a:rPr lang="es-CO" sz="2400" dirty="0">
                    <a:solidFill>
                      <a:schemeClr val="tx1"/>
                    </a:solidFill>
                    <a:latin typeface="+mn-lt"/>
                  </a:rPr>
                  <a:t>HR 6902</a:t>
                </a:r>
              </a:p>
              <a:p>
                <a:pPr algn="ctr"/>
                <a:r>
                  <a:rPr lang="es-CO" sz="2400" dirty="0">
                    <a:solidFill>
                      <a:schemeClr val="tx1"/>
                    </a:solidFill>
                    <a:latin typeface="+mn-lt"/>
                  </a:rPr>
                  <a:t>HR 2554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CO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s-CO" sz="2400" dirty="0">
                    <a:solidFill>
                      <a:schemeClr val="tx1"/>
                    </a:solidFill>
                    <a:latin typeface="+mn-lt"/>
                  </a:rPr>
                  <a:t> Per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CO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CO" sz="2400" dirty="0">
                    <a:solidFill>
                      <a:schemeClr val="tx1"/>
                    </a:solidFill>
                  </a:rPr>
                  <a:t> Per</a:t>
                </a:r>
              </a:p>
              <a:p>
                <a:pPr algn="ctr"/>
                <a:r>
                  <a:rPr lang="es-CO" sz="2400" dirty="0">
                    <a:solidFill>
                      <a:schemeClr val="tx1"/>
                    </a:solidFill>
                    <a:latin typeface="+mn-lt"/>
                  </a:rPr>
                  <a:t>HD 223971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s-CO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s-CO" sz="2400" dirty="0">
                    <a:solidFill>
                      <a:schemeClr val="tx1"/>
                    </a:solidFill>
                    <a:latin typeface="+mn-lt"/>
                  </a:rPr>
                  <a:t> Aur</a:t>
                </a:r>
              </a:p>
            </p:txBody>
          </p:sp>
        </mc:Choice>
        <mc:Fallback xmlns="">
          <p:sp>
            <p:nvSpPr>
              <p:cNvPr id="46" name="Título 74">
                <a:extLst>
                  <a:ext uri="{FF2B5EF4-FFF2-40B4-BE49-F238E27FC236}">
                    <a16:creationId xmlns:a16="http://schemas.microsoft.com/office/drawing/2014/main" id="{51140BC2-0C42-4343-85EE-A3BC7B1CA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93" y="2386837"/>
                <a:ext cx="1531959" cy="3704848"/>
              </a:xfrm>
              <a:prstGeom prst="rect">
                <a:avLst/>
              </a:prstGeom>
              <a:blipFill>
                <a:blip r:embed="rId8"/>
                <a:stretch>
                  <a:fillRect l="-6349" t="-2471" r="-6349" b="-3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01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37" grpId="0"/>
      <p:bldP spid="38" grpId="0"/>
      <p:bldP spid="39" grpId="0"/>
      <p:bldP spid="35" grpId="0" animBg="1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887200" y="6490535"/>
            <a:ext cx="31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1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ACC652-FFBA-41E7-918B-3546A4B7658A}"/>
              </a:ext>
            </a:extLst>
          </p:cNvPr>
          <p:cNvSpPr/>
          <p:nvPr/>
        </p:nvSpPr>
        <p:spPr>
          <a:xfrm>
            <a:off x="275646" y="245394"/>
            <a:ext cx="45719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25B9ECC-1EC1-4B9E-AA83-7F5EB86F25AD}"/>
              </a:ext>
            </a:extLst>
          </p:cNvPr>
          <p:cNvSpPr/>
          <p:nvPr/>
        </p:nvSpPr>
        <p:spPr>
          <a:xfrm>
            <a:off x="376531" y="248621"/>
            <a:ext cx="54000" cy="5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1AA48E-28B5-4ECE-A634-692005267C3E}"/>
              </a:ext>
            </a:extLst>
          </p:cNvPr>
          <p:cNvSpPr/>
          <p:nvPr/>
        </p:nvSpPr>
        <p:spPr>
          <a:xfrm>
            <a:off x="478496" y="249736"/>
            <a:ext cx="54000" cy="5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7568E8-C2FB-441F-9821-15635A12B222}"/>
              </a:ext>
            </a:extLst>
          </p:cNvPr>
          <p:cNvSpPr/>
          <p:nvPr/>
        </p:nvSpPr>
        <p:spPr>
          <a:xfrm>
            <a:off x="573069" y="247506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B624F3B-5E51-453D-B0B8-785F0FD8786F}"/>
              </a:ext>
            </a:extLst>
          </p:cNvPr>
          <p:cNvSpPr/>
          <p:nvPr/>
        </p:nvSpPr>
        <p:spPr>
          <a:xfrm>
            <a:off x="675035" y="248621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pic>
        <p:nvPicPr>
          <p:cNvPr id="34" name="Picture 3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FF028C6F-BBF8-4E9F-AB31-E821FA6D6C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1448440" y="3905557"/>
            <a:ext cx="9067160" cy="1536768"/>
          </a:xfrm>
          <a:prstGeom prst="rect">
            <a:avLst/>
          </a:prstGeom>
        </p:spPr>
      </p:pic>
      <p:sp>
        <p:nvSpPr>
          <p:cNvPr id="36" name="Título 74">
            <a:extLst>
              <a:ext uri="{FF2B5EF4-FFF2-40B4-BE49-F238E27FC236}">
                <a16:creationId xmlns:a16="http://schemas.microsoft.com/office/drawing/2014/main" id="{D1A2DF58-E64D-4F39-AD4E-4523254F3EDC}"/>
              </a:ext>
            </a:extLst>
          </p:cNvPr>
          <p:cNvSpPr txBox="1">
            <a:spLocks/>
          </p:cNvSpPr>
          <p:nvPr/>
        </p:nvSpPr>
        <p:spPr>
          <a:xfrm>
            <a:off x="643651" y="1418802"/>
            <a:ext cx="3110288" cy="12078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600" b="1" dirty="0">
                <a:solidFill>
                  <a:schemeClr val="tx1"/>
                </a:solidFill>
                <a:latin typeface="+mn-lt"/>
              </a:rPr>
              <a:t>De todas las millones de estrellas, no todas son individuales </a:t>
            </a:r>
          </a:p>
          <a:p>
            <a:pPr algn="l"/>
            <a:endParaRPr lang="es-CO" sz="1600" b="1" dirty="0">
              <a:solidFill>
                <a:schemeClr val="tx1"/>
              </a:solidFill>
              <a:latin typeface="+mn-lt"/>
            </a:endParaRPr>
          </a:p>
          <a:p>
            <a:pPr algn="l"/>
            <a:endParaRPr lang="es-CO" sz="1600" b="1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s-CO" sz="1600" b="1" dirty="0">
                <a:solidFill>
                  <a:schemeClr val="tx1"/>
                </a:solidFill>
                <a:latin typeface="+mn-lt"/>
              </a:rPr>
              <a:t>Algunas están ligadas gravitacionalmente </a:t>
            </a:r>
          </a:p>
        </p:txBody>
      </p:sp>
      <p:pic>
        <p:nvPicPr>
          <p:cNvPr id="37" name="Picture 36" descr="Shape, arrow&#10;&#10;Description automatically generated">
            <a:extLst>
              <a:ext uri="{FF2B5EF4-FFF2-40B4-BE49-F238E27FC236}">
                <a16:creationId xmlns:a16="http://schemas.microsoft.com/office/drawing/2014/main" id="{94E49172-80D5-4F3B-BC4B-56A3A424F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4718" flipV="1">
            <a:off x="2640572" y="2102968"/>
            <a:ext cx="367621" cy="340855"/>
          </a:xfrm>
          <a:prstGeom prst="rect">
            <a:avLst/>
          </a:prstGeom>
        </p:spPr>
      </p:pic>
      <p:sp>
        <p:nvSpPr>
          <p:cNvPr id="39" name="Título 74">
            <a:extLst>
              <a:ext uri="{FF2B5EF4-FFF2-40B4-BE49-F238E27FC236}">
                <a16:creationId xmlns:a16="http://schemas.microsoft.com/office/drawing/2014/main" id="{4E1A8D66-E481-4397-9882-379A7BFD5BF4}"/>
              </a:ext>
            </a:extLst>
          </p:cNvPr>
          <p:cNvSpPr txBox="1">
            <a:spLocks/>
          </p:cNvSpPr>
          <p:nvPr/>
        </p:nvSpPr>
        <p:spPr>
          <a:xfrm>
            <a:off x="3088973" y="2181543"/>
            <a:ext cx="1800748" cy="54064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600" b="1" dirty="0">
                <a:solidFill>
                  <a:schemeClr val="tx1"/>
                </a:solidFill>
                <a:latin typeface="+mn-lt"/>
              </a:rPr>
              <a:t>SISTEMAS BINARIOS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9FC2FAF8-F7E6-483F-B8B8-9144A658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38" y="1203090"/>
            <a:ext cx="685467" cy="72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26FFFFE-8976-44FA-8273-8C2038DC9677}"/>
              </a:ext>
            </a:extLst>
          </p:cNvPr>
          <p:cNvSpPr txBox="1"/>
          <p:nvPr/>
        </p:nvSpPr>
        <p:spPr>
          <a:xfrm>
            <a:off x="5711608" y="1038280"/>
            <a:ext cx="2324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dirty="0"/>
              <a:t>Binarias visuales</a:t>
            </a:r>
          </a:p>
          <a:p>
            <a:endParaRPr lang="es-419" sz="1600" dirty="0"/>
          </a:p>
          <a:p>
            <a:r>
              <a:rPr lang="es-419" sz="1600" dirty="0"/>
              <a:t>Binarias astrométricas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5BCB34A-ABFE-4D23-BFCA-41FB5E10853F}"/>
              </a:ext>
            </a:extLst>
          </p:cNvPr>
          <p:cNvSpPr/>
          <p:nvPr/>
        </p:nvSpPr>
        <p:spPr>
          <a:xfrm>
            <a:off x="5540563" y="3270157"/>
            <a:ext cx="2042338" cy="4212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400">
              <a:solidFill>
                <a:schemeClr val="tx1"/>
              </a:solidFill>
            </a:endParaRPr>
          </a:p>
        </p:txBody>
      </p:sp>
      <p:sp>
        <p:nvSpPr>
          <p:cNvPr id="46" name="Título 74">
            <a:extLst>
              <a:ext uri="{FF2B5EF4-FFF2-40B4-BE49-F238E27FC236}">
                <a16:creationId xmlns:a16="http://schemas.microsoft.com/office/drawing/2014/main" id="{568A3F79-EA85-4BA3-B419-720CC678411B}"/>
              </a:ext>
            </a:extLst>
          </p:cNvPr>
          <p:cNvSpPr txBox="1">
            <a:spLocks/>
          </p:cNvSpPr>
          <p:nvPr/>
        </p:nvSpPr>
        <p:spPr>
          <a:xfrm>
            <a:off x="7104718" y="5459808"/>
            <a:ext cx="1077702" cy="54064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600" b="1" dirty="0">
                <a:solidFill>
                  <a:schemeClr val="tx1"/>
                </a:solidFill>
                <a:latin typeface="+mn-lt"/>
              </a:rPr>
              <a:t>Eclipse parcial</a:t>
            </a:r>
          </a:p>
        </p:txBody>
      </p:sp>
      <p:sp>
        <p:nvSpPr>
          <p:cNvPr id="47" name="Título 74">
            <a:extLst>
              <a:ext uri="{FF2B5EF4-FFF2-40B4-BE49-F238E27FC236}">
                <a16:creationId xmlns:a16="http://schemas.microsoft.com/office/drawing/2014/main" id="{99996279-64DE-4E95-A902-3B19B972DF07}"/>
              </a:ext>
            </a:extLst>
          </p:cNvPr>
          <p:cNvSpPr txBox="1">
            <a:spLocks/>
          </p:cNvSpPr>
          <p:nvPr/>
        </p:nvSpPr>
        <p:spPr>
          <a:xfrm>
            <a:off x="8952316" y="5459808"/>
            <a:ext cx="1077702" cy="54064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600" b="1" dirty="0">
                <a:solidFill>
                  <a:schemeClr val="tx1"/>
                </a:solidFill>
                <a:latin typeface="+mn-lt"/>
              </a:rPr>
              <a:t>No eclipsado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215711-42C1-4B79-B2C6-35537EB4D315}"/>
              </a:ext>
            </a:extLst>
          </p:cNvPr>
          <p:cNvSpPr txBox="1"/>
          <p:nvPr/>
        </p:nvSpPr>
        <p:spPr>
          <a:xfrm>
            <a:off x="5702792" y="1985437"/>
            <a:ext cx="238646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600" dirty="0"/>
              <a:t>Binarias espectroscópicas</a:t>
            </a:r>
          </a:p>
          <a:p>
            <a:endParaRPr lang="es-419" sz="1600" dirty="0"/>
          </a:p>
          <a:p>
            <a:r>
              <a:rPr lang="es-419" sz="1600" dirty="0"/>
              <a:t>Binarias ópticas (falsas binarias)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8D8575-4CCD-4A1D-B6E6-9C98C4A047D6}"/>
              </a:ext>
            </a:extLst>
          </p:cNvPr>
          <p:cNvSpPr txBox="1"/>
          <p:nvPr/>
        </p:nvSpPr>
        <p:spPr>
          <a:xfrm>
            <a:off x="5706126" y="3284883"/>
            <a:ext cx="20423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600" dirty="0"/>
              <a:t>Binarias eclipsantes</a:t>
            </a:r>
          </a:p>
        </p:txBody>
      </p:sp>
      <p:sp>
        <p:nvSpPr>
          <p:cNvPr id="50" name="Título 74">
            <a:extLst>
              <a:ext uri="{FF2B5EF4-FFF2-40B4-BE49-F238E27FC236}">
                <a16:creationId xmlns:a16="http://schemas.microsoft.com/office/drawing/2014/main" id="{E13EEACB-E880-49D3-AF6E-AFC94126250B}"/>
              </a:ext>
            </a:extLst>
          </p:cNvPr>
          <p:cNvSpPr txBox="1">
            <a:spLocks/>
          </p:cNvSpPr>
          <p:nvPr/>
        </p:nvSpPr>
        <p:spPr>
          <a:xfrm>
            <a:off x="1798489" y="5488792"/>
            <a:ext cx="1077702" cy="50751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600" b="1" dirty="0">
                <a:solidFill>
                  <a:schemeClr val="tx1"/>
                </a:solidFill>
                <a:latin typeface="+mn-lt"/>
              </a:rPr>
              <a:t>No eclipsado</a:t>
            </a:r>
          </a:p>
        </p:txBody>
      </p:sp>
      <p:sp>
        <p:nvSpPr>
          <p:cNvPr id="51" name="Título 74">
            <a:extLst>
              <a:ext uri="{FF2B5EF4-FFF2-40B4-BE49-F238E27FC236}">
                <a16:creationId xmlns:a16="http://schemas.microsoft.com/office/drawing/2014/main" id="{C76DE48A-B79E-4505-9D47-327BC5F48339}"/>
              </a:ext>
            </a:extLst>
          </p:cNvPr>
          <p:cNvSpPr txBox="1">
            <a:spLocks/>
          </p:cNvSpPr>
          <p:nvPr/>
        </p:nvSpPr>
        <p:spPr>
          <a:xfrm>
            <a:off x="3777316" y="5472225"/>
            <a:ext cx="1077702" cy="54064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600" b="1" dirty="0">
                <a:solidFill>
                  <a:schemeClr val="tx1"/>
                </a:solidFill>
                <a:latin typeface="+mn-lt"/>
              </a:rPr>
              <a:t>Eclipse parcial</a:t>
            </a:r>
          </a:p>
        </p:txBody>
      </p:sp>
      <p:sp>
        <p:nvSpPr>
          <p:cNvPr id="52" name="Título 74">
            <a:extLst>
              <a:ext uri="{FF2B5EF4-FFF2-40B4-BE49-F238E27FC236}">
                <a16:creationId xmlns:a16="http://schemas.microsoft.com/office/drawing/2014/main" id="{A2758084-FCB2-44F2-A216-89780D91D613}"/>
              </a:ext>
            </a:extLst>
          </p:cNvPr>
          <p:cNvSpPr txBox="1">
            <a:spLocks/>
          </p:cNvSpPr>
          <p:nvPr/>
        </p:nvSpPr>
        <p:spPr>
          <a:xfrm>
            <a:off x="5441017" y="5459047"/>
            <a:ext cx="1077702" cy="54064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600" b="1" dirty="0">
                <a:solidFill>
                  <a:schemeClr val="tx1"/>
                </a:solidFill>
                <a:latin typeface="+mn-lt"/>
              </a:rPr>
              <a:t>Eclipse total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48BE1A2-926C-40D1-A793-E05BDAEA96E7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E2369B1-1A73-4F1A-BA1D-2F2D90834127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89AF6DF-3A12-4D60-A99E-3163440C2493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F58AC20-4402-4F60-8205-EC946D1C9321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EA6CA521-34AA-4CC5-9CD5-8AD0E3A2A654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89" name="Cerrar llave 1">
            <a:extLst>
              <a:ext uri="{FF2B5EF4-FFF2-40B4-BE49-F238E27FC236}">
                <a16:creationId xmlns:a16="http://schemas.microsoft.com/office/drawing/2014/main" id="{DC4A70F1-BA03-42A5-9959-093851272E84}"/>
              </a:ext>
            </a:extLst>
          </p:cNvPr>
          <p:cNvSpPr/>
          <p:nvPr/>
        </p:nvSpPr>
        <p:spPr>
          <a:xfrm flipH="1">
            <a:off x="5045686" y="990187"/>
            <a:ext cx="417075" cy="284739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3A540D-9B04-407D-AEEF-DDAE251C14EE}"/>
              </a:ext>
            </a:extLst>
          </p:cNvPr>
          <p:cNvSpPr/>
          <p:nvPr/>
        </p:nvSpPr>
        <p:spPr>
          <a:xfrm>
            <a:off x="9157648" y="1418802"/>
            <a:ext cx="2115403" cy="933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FF1D459-A221-4E8B-B9D6-FECC1DCDCF8A}"/>
              </a:ext>
            </a:extLst>
          </p:cNvPr>
          <p:cNvSpPr txBox="1"/>
          <p:nvPr/>
        </p:nvSpPr>
        <p:spPr>
          <a:xfrm>
            <a:off x="9289191" y="1453739"/>
            <a:ext cx="1852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dirty="0"/>
              <a:t>Medio directo para obtener parámetros estelares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6C5E6B5-DFF9-41E9-9364-ECFECF6B9979}"/>
              </a:ext>
            </a:extLst>
          </p:cNvPr>
          <p:cNvSpPr/>
          <p:nvPr/>
        </p:nvSpPr>
        <p:spPr>
          <a:xfrm>
            <a:off x="9157648" y="2831226"/>
            <a:ext cx="2115403" cy="9332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x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7F976A-CA8A-4807-95AF-5216A0D5A9E9}"/>
              </a:ext>
            </a:extLst>
          </p:cNvPr>
          <p:cNvSpPr txBox="1"/>
          <p:nvPr/>
        </p:nvSpPr>
        <p:spPr>
          <a:xfrm>
            <a:off x="9303939" y="2885714"/>
            <a:ext cx="1852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dirty="0"/>
              <a:t>Análisis orbital</a:t>
            </a:r>
          </a:p>
          <a:p>
            <a:pPr algn="ctr"/>
            <a:r>
              <a:rPr lang="es-419" sz="1600" dirty="0"/>
              <a:t>Cálculo de masas</a:t>
            </a:r>
          </a:p>
          <a:p>
            <a:pPr algn="ctr"/>
            <a:r>
              <a:rPr lang="es-419" sz="1600" dirty="0"/>
              <a:t>Análisis atmosférico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F640BA4-C806-4415-BE52-E6E618E9AD98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73DF827-ED41-40D2-A902-6E878433681D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1AE5A50-92CF-49CD-84A6-FCE298A0423C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B93C61EB-A8E8-4DEC-84D0-CB6D9E7C09ED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4C63F1D-AD74-4796-B860-FCC138C5E52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49999501-AF28-4112-8EE2-441005EEDCE5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FD8466E-6313-4BA0-A51B-1D1DC261F0E5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B014574-640A-478F-995E-653B2FEF85B2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E7BD77D-44A3-47F6-9225-4BC2AAF9C8EB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noFill/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342AC49-07B8-45F1-8FF9-37ED1E339A10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D5CADB0-D6B4-485D-996D-F1F9DD95769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42418BCA-1FD9-4D57-BF32-30636807E4F9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60265FD-D24A-4061-9EA7-17351AA3B521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031C60A2-8147-4B1D-A6B2-2CB44B048314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AAAFCCB-367E-4F85-A862-3978D08B0D4B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noFill/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70D721C-1D0B-464F-9E21-F3EEE7B6FDD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DA3D6C2-B13E-49CE-A467-0F0A3BF60BD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CA291F8-0D8C-417F-920B-D250A06F45DA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3E139E6-EBD8-4BFC-A2D6-FE22FA689E5D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318180C-1389-41A3-A3DE-604CDBE5F990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2DF3B80-6BAC-435B-9814-1F0E3888B77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5643625B-18A3-4CC0-8C38-18E14D51919C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39C525B-2A1B-43E7-9F0A-2DE2B1E1A3AA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A5762E0-2C50-4F49-8FD9-A2E128DC078A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3FB72EE-F315-4EEF-AA98-F67341FCA683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73AB4A05-ECA2-48E5-BEF8-EE1DE2696F66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C0985E0E-E359-4489-AD0C-0EAE76C5B2CA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83E4594-EF30-4C4C-B570-A63DF0C12283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9D3E5F7-1688-4AC4-B68C-85DE35CDA2D7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2401BCB7-0348-4D97-B402-F7AE180C2EE7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EC82C09-41D5-4ADA-B08E-A63CC64C6F73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555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89" grpId="0" animBg="1"/>
      <p:bldP spid="7" grpId="0" animBg="1"/>
      <p:bldP spid="90" grpId="0"/>
      <p:bldP spid="91" grpId="0" animBg="1"/>
      <p:bldP spid="9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43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ítulo 74">
            <a:extLst>
              <a:ext uri="{FF2B5EF4-FFF2-40B4-BE49-F238E27FC236}">
                <a16:creationId xmlns:a16="http://schemas.microsoft.com/office/drawing/2014/main" id="{D65FC5DC-A9AB-4672-8CF2-0170448F91A4}"/>
              </a:ext>
            </a:extLst>
          </p:cNvPr>
          <p:cNvSpPr txBox="1">
            <a:spLocks/>
          </p:cNvSpPr>
          <p:nvPr/>
        </p:nvSpPr>
        <p:spPr>
          <a:xfrm>
            <a:off x="3843365" y="647483"/>
            <a:ext cx="1904062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ZETA AURIGAE</a:t>
            </a:r>
          </a:p>
        </p:txBody>
      </p:sp>
      <p:sp>
        <p:nvSpPr>
          <p:cNvPr id="33" name="Título 74">
            <a:extLst>
              <a:ext uri="{FF2B5EF4-FFF2-40B4-BE49-F238E27FC236}">
                <a16:creationId xmlns:a16="http://schemas.microsoft.com/office/drawing/2014/main" id="{2BF2E0D4-8721-40D2-BF27-F4922830D3BD}"/>
              </a:ext>
            </a:extLst>
          </p:cNvPr>
          <p:cNvSpPr txBox="1">
            <a:spLocks/>
          </p:cNvSpPr>
          <p:nvPr/>
        </p:nvSpPr>
        <p:spPr>
          <a:xfrm>
            <a:off x="859877" y="1349686"/>
            <a:ext cx="4280382" cy="36242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400" b="1" dirty="0">
                <a:solidFill>
                  <a:schemeClr val="tx1"/>
                </a:solidFill>
                <a:latin typeface="+mn-lt"/>
              </a:rPr>
              <a:t>Estrella gigante roja K IV + Estrella secuencia principal B V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236C361-6B86-4837-9D95-EF1DB6122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734" y="3387548"/>
            <a:ext cx="4669012" cy="30148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15BF77-1FAB-4494-B579-2697D14932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77" y="1759743"/>
            <a:ext cx="4218625" cy="4564900"/>
          </a:xfrm>
          <a:prstGeom prst="rect">
            <a:avLst/>
          </a:prstGeom>
        </p:spPr>
      </p:pic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FD69FD5-EA94-4303-B28E-079E985515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3" t="40084" r="10648" b="6158"/>
          <a:stretch/>
        </p:blipFill>
        <p:spPr>
          <a:xfrm>
            <a:off x="6264332" y="398830"/>
            <a:ext cx="4665603" cy="2849472"/>
          </a:xfrm>
          <a:prstGeom prst="rect">
            <a:avLst/>
          </a:prstGeom>
        </p:spPr>
      </p:pic>
      <p:sp>
        <p:nvSpPr>
          <p:cNvPr id="37" name="Título 74">
            <a:extLst>
              <a:ext uri="{FF2B5EF4-FFF2-40B4-BE49-F238E27FC236}">
                <a16:creationId xmlns:a16="http://schemas.microsoft.com/office/drawing/2014/main" id="{9B613DD7-DA77-4273-8B7F-ACAF29F8FCD9}"/>
              </a:ext>
            </a:extLst>
          </p:cNvPr>
          <p:cNvSpPr txBox="1">
            <a:spLocks/>
          </p:cNvSpPr>
          <p:nvPr/>
        </p:nvSpPr>
        <p:spPr>
          <a:xfrm>
            <a:off x="6428539" y="2883381"/>
            <a:ext cx="5091718" cy="3420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1400" b="1" dirty="0" err="1">
                <a:latin typeface="+mn-lt"/>
              </a:rPr>
              <a:t>Stellarium</a:t>
            </a:r>
            <a:endParaRPr lang="es-CO" sz="1400" b="1" dirty="0">
              <a:latin typeface="+mn-lt"/>
            </a:endParaRPr>
          </a:p>
        </p:txBody>
      </p:sp>
      <p:sp>
        <p:nvSpPr>
          <p:cNvPr id="38" name="Título 74">
            <a:extLst>
              <a:ext uri="{FF2B5EF4-FFF2-40B4-BE49-F238E27FC236}">
                <a16:creationId xmlns:a16="http://schemas.microsoft.com/office/drawing/2014/main" id="{311A78EC-F560-482A-B4A4-DDBF0F8444B5}"/>
              </a:ext>
            </a:extLst>
          </p:cNvPr>
          <p:cNvSpPr txBox="1">
            <a:spLocks/>
          </p:cNvSpPr>
          <p:nvPr/>
        </p:nvSpPr>
        <p:spPr>
          <a:xfrm>
            <a:off x="9324755" y="6074226"/>
            <a:ext cx="2880496" cy="39946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b="1" i="0" u="none" strike="noStrike" dirty="0">
                <a:solidFill>
                  <a:schemeClr val="tx2"/>
                </a:solidFill>
                <a:effectLst/>
              </a:rPr>
              <a:t>Ake, T. B., y Griffin, E. (2015). Springe</a:t>
            </a:r>
            <a:endParaRPr lang="es-CO" sz="1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D35F01D-2A65-4469-9CCA-05BE38BE8A78}"/>
              </a:ext>
            </a:extLst>
          </p:cNvPr>
          <p:cNvSpPr/>
          <p:nvPr/>
        </p:nvSpPr>
        <p:spPr>
          <a:xfrm>
            <a:off x="3540695" y="3544800"/>
            <a:ext cx="265716" cy="267087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56C26BB6-4D07-4610-BF7E-96668D4F5F10}"/>
              </a:ext>
            </a:extLst>
          </p:cNvPr>
          <p:cNvSpPr/>
          <p:nvPr/>
        </p:nvSpPr>
        <p:spPr>
          <a:xfrm>
            <a:off x="2379605" y="3761457"/>
            <a:ext cx="265716" cy="267087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6DD92D-1566-4834-81E1-7F9B54216C82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343224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  <p:bldP spid="38" grpId="0"/>
      <p:bldP spid="7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43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ítulo 74">
            <a:extLst>
              <a:ext uri="{FF2B5EF4-FFF2-40B4-BE49-F238E27FC236}">
                <a16:creationId xmlns:a16="http://schemas.microsoft.com/office/drawing/2014/main" id="{D65FC5DC-A9AB-4672-8CF2-0170448F91A4}"/>
              </a:ext>
            </a:extLst>
          </p:cNvPr>
          <p:cNvSpPr txBox="1">
            <a:spLocks/>
          </p:cNvSpPr>
          <p:nvPr/>
        </p:nvSpPr>
        <p:spPr>
          <a:xfrm>
            <a:off x="3843365" y="647483"/>
            <a:ext cx="1904062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ZETA AURIGAE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86DD92D-1566-4834-81E1-7F9B54216C82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1E7AE4E2-F4B2-4814-BB0E-AD5C4A7072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13290"/>
                  </p:ext>
                </p:extLst>
              </p:nvPr>
            </p:nvGraphicFramePr>
            <p:xfrm>
              <a:off x="1447570" y="2254114"/>
              <a:ext cx="9223836" cy="2349771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2686819">
                      <a:extLst>
                        <a:ext uri="{9D8B030D-6E8A-4147-A177-3AD203B41FA5}">
                          <a16:colId xmlns:a16="http://schemas.microsoft.com/office/drawing/2014/main" val="3217420423"/>
                        </a:ext>
                      </a:extLst>
                    </a:gridCol>
                    <a:gridCol w="1479451">
                      <a:extLst>
                        <a:ext uri="{9D8B030D-6E8A-4147-A177-3AD203B41FA5}">
                          <a16:colId xmlns:a16="http://schemas.microsoft.com/office/drawing/2014/main" val="1955670911"/>
                        </a:ext>
                      </a:extLst>
                    </a:gridCol>
                    <a:gridCol w="2714630">
                      <a:extLst>
                        <a:ext uri="{9D8B030D-6E8A-4147-A177-3AD203B41FA5}">
                          <a16:colId xmlns:a16="http://schemas.microsoft.com/office/drawing/2014/main" val="4232702415"/>
                        </a:ext>
                      </a:extLst>
                    </a:gridCol>
                    <a:gridCol w="2342936">
                      <a:extLst>
                        <a:ext uri="{9D8B030D-6E8A-4147-A177-3AD203B41FA5}">
                          <a16:colId xmlns:a16="http://schemas.microsoft.com/office/drawing/2014/main" val="2348134505"/>
                        </a:ext>
                      </a:extLst>
                    </a:gridCol>
                  </a:tblGrid>
                  <a:tr h="4971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Parámetro estelar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Símbolo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Literatura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2019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8978536"/>
                      </a:ext>
                    </a:extLst>
                  </a:tr>
                  <a:tr h="8581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Temperatura efectiva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b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s-419" b="0" smtClean="0">
                                        <a:latin typeface="Cambria Math" panose="02040503050406030204" pitchFamily="18" charset="0"/>
                                      </a:rPr>
                                      <m:t>𝑒𝑓𝑓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4057</a:t>
                          </a:r>
                        </a:p>
                        <a:p>
                          <a:pPr algn="ctr"/>
                          <a:r>
                            <a:rPr lang="es-419" dirty="0"/>
                            <a:t>4150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4134,0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3400966"/>
                      </a:ext>
                    </a:extLst>
                  </a:tr>
                  <a:tr h="4971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Gravedad superficial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s-419" b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s-419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419" b="0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s-419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0,54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61671607"/>
                      </a:ext>
                    </a:extLst>
                  </a:tr>
                  <a:tr h="4971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Metalicidad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b="0" smtClean="0">
                                    <a:latin typeface="Cambria Math" panose="02040503050406030204" pitchFamily="18" charset="0"/>
                                  </a:rPr>
                                  <m:t>𝐹𝑒</m:t>
                                </m:r>
                                <m:r>
                                  <a:rPr lang="es-419" b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s-419" b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es-419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-0,01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-0,02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69605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1E7AE4E2-F4B2-4814-BB0E-AD5C4A7072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13290"/>
                  </p:ext>
                </p:extLst>
              </p:nvPr>
            </p:nvGraphicFramePr>
            <p:xfrm>
              <a:off x="1447570" y="2254114"/>
              <a:ext cx="9223836" cy="2349771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2686819">
                      <a:extLst>
                        <a:ext uri="{9D8B030D-6E8A-4147-A177-3AD203B41FA5}">
                          <a16:colId xmlns:a16="http://schemas.microsoft.com/office/drawing/2014/main" val="3217420423"/>
                        </a:ext>
                      </a:extLst>
                    </a:gridCol>
                    <a:gridCol w="1479451">
                      <a:extLst>
                        <a:ext uri="{9D8B030D-6E8A-4147-A177-3AD203B41FA5}">
                          <a16:colId xmlns:a16="http://schemas.microsoft.com/office/drawing/2014/main" val="1955670911"/>
                        </a:ext>
                      </a:extLst>
                    </a:gridCol>
                    <a:gridCol w="2714630">
                      <a:extLst>
                        <a:ext uri="{9D8B030D-6E8A-4147-A177-3AD203B41FA5}">
                          <a16:colId xmlns:a16="http://schemas.microsoft.com/office/drawing/2014/main" val="4232702415"/>
                        </a:ext>
                      </a:extLst>
                    </a:gridCol>
                    <a:gridCol w="2342936">
                      <a:extLst>
                        <a:ext uri="{9D8B030D-6E8A-4147-A177-3AD203B41FA5}">
                          <a16:colId xmlns:a16="http://schemas.microsoft.com/office/drawing/2014/main" val="2348134505"/>
                        </a:ext>
                      </a:extLst>
                    </a:gridCol>
                  </a:tblGrid>
                  <a:tr h="4971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Parámetro estelar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Símbolo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Literatura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2019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8978536"/>
                      </a:ext>
                    </a:extLst>
                  </a:tr>
                  <a:tr h="8581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Temperatura efectiva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1481" t="-59574" r="-342387" b="-1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4057</a:t>
                          </a:r>
                        </a:p>
                        <a:p>
                          <a:pPr algn="ctr"/>
                          <a:r>
                            <a:rPr lang="es-419" dirty="0"/>
                            <a:t>4150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4134,0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3400966"/>
                      </a:ext>
                    </a:extLst>
                  </a:tr>
                  <a:tr h="4971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Gravedad superficial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1481" t="-274390" r="-342387" b="-10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0,54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0,5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61671607"/>
                      </a:ext>
                    </a:extLst>
                  </a:tr>
                  <a:tr h="4971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Metalicidad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81481" t="-374390" r="-342387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-0,01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-0,02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9696057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1155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27CBB1AA-C691-4872-9F0C-B770628BCD8B}"/>
              </a:ext>
            </a:extLst>
          </p:cNvPr>
          <p:cNvGrpSpPr/>
          <p:nvPr/>
        </p:nvGrpSpPr>
        <p:grpSpPr>
          <a:xfrm>
            <a:off x="478497" y="832999"/>
            <a:ext cx="3948480" cy="2113800"/>
            <a:chOff x="603589" y="423848"/>
            <a:chExt cx="4469162" cy="2360860"/>
          </a:xfrm>
        </p:grpSpPr>
        <p:pic>
          <p:nvPicPr>
            <p:cNvPr id="33" name="Picture 6" descr="Resultado de imagen para corona solar png">
              <a:extLst>
                <a:ext uri="{FF2B5EF4-FFF2-40B4-BE49-F238E27FC236}">
                  <a16:creationId xmlns:a16="http://schemas.microsoft.com/office/drawing/2014/main" id="{A7CAC854-F4CC-4154-817E-979EA3A638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9307" y="423848"/>
              <a:ext cx="2360860" cy="2360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 descr="Resultado de imagen para sistema estrellas binario">
              <a:extLst>
                <a:ext uri="{FF2B5EF4-FFF2-40B4-BE49-F238E27FC236}">
                  <a16:creationId xmlns:a16="http://schemas.microsoft.com/office/drawing/2014/main" id="{0DD16ECA-C577-460A-9F92-CCAA09D5D0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22" b="44167" l="44141" r="55937">
                          <a14:backgroundMark x1="48281" y1="23889" x2="48281" y2="2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94" t="19582" r="42656" b="53056"/>
            <a:stretch/>
          </p:blipFill>
          <p:spPr bwMode="auto">
            <a:xfrm>
              <a:off x="664425" y="1192711"/>
              <a:ext cx="714790" cy="79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Resultado de imagen para estrella astronomia png">
              <a:extLst>
                <a:ext uri="{FF2B5EF4-FFF2-40B4-BE49-F238E27FC236}">
                  <a16:creationId xmlns:a16="http://schemas.microsoft.com/office/drawing/2014/main" id="{CA95496D-F695-422B-A701-FA6B48D38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0814" y="839665"/>
              <a:ext cx="1452420" cy="1439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1CDCAD-12D4-48EB-8E04-CDF5A67FA671}"/>
                </a:ext>
              </a:extLst>
            </p:cNvPr>
            <p:cNvCxnSpPr>
              <a:cxnSpLocks/>
            </p:cNvCxnSpPr>
            <p:nvPr/>
          </p:nvCxnSpPr>
          <p:spPr>
            <a:xfrm>
              <a:off x="603589" y="1577040"/>
              <a:ext cx="3996624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A0EC8-F14F-4E5A-9315-06D118DF5711}"/>
                </a:ext>
              </a:extLst>
            </p:cNvPr>
            <p:cNvSpPr txBox="1"/>
            <p:nvPr/>
          </p:nvSpPr>
          <p:spPr>
            <a:xfrm>
              <a:off x="4040704" y="1201292"/>
              <a:ext cx="1032047" cy="721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/>
                <a:t>Sin eclipsar</a:t>
              </a:r>
              <a:endParaRPr lang="es-419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6E8A9B1-730C-41CD-9597-00509F9CB53C}"/>
              </a:ext>
            </a:extLst>
          </p:cNvPr>
          <p:cNvSpPr txBox="1"/>
          <p:nvPr/>
        </p:nvSpPr>
        <p:spPr>
          <a:xfrm>
            <a:off x="5905985" y="1051324"/>
            <a:ext cx="214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Espectro Compuesto</a:t>
            </a:r>
            <a:endParaRPr lang="es-419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5CBC12-5FDD-485A-A5E9-E1B60DC8C953}"/>
              </a:ext>
            </a:extLst>
          </p:cNvPr>
          <p:cNvSpPr txBox="1"/>
          <p:nvPr/>
        </p:nvSpPr>
        <p:spPr>
          <a:xfrm>
            <a:off x="5644810" y="1318113"/>
            <a:ext cx="2674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Superposición de la estrella gigante y en secuencia principal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7F5CB0-900A-4772-8A4E-9957F0EF79CE}"/>
              </a:ext>
            </a:extLst>
          </p:cNvPr>
          <p:cNvSpPr txBox="1"/>
          <p:nvPr/>
        </p:nvSpPr>
        <p:spPr>
          <a:xfrm>
            <a:off x="9116358" y="1291822"/>
            <a:ext cx="2143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Presencia de  todas las líneas de las dos estrellas</a:t>
            </a:r>
            <a:endParaRPr lang="es-419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C873FB-F54C-4C15-B0CA-34E26837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994" y="3366117"/>
            <a:ext cx="7584223" cy="316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C1AF8310-169C-4B6B-8F5A-1D73B018EA6E}"/>
              </a:ext>
            </a:extLst>
          </p:cNvPr>
          <p:cNvGrpSpPr/>
          <p:nvPr/>
        </p:nvGrpSpPr>
        <p:grpSpPr>
          <a:xfrm>
            <a:off x="275645" y="247506"/>
            <a:ext cx="453390" cy="56230"/>
            <a:chOff x="275645" y="247506"/>
            <a:chExt cx="453390" cy="5623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0B6D09E-493F-4071-84B5-C20472A18D77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70769AD-59C4-4132-9BC0-D048ABE055F0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93A3C3-D795-4711-AA44-DBD272BFC5EF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2D1D76A-5A61-42AA-A81E-703F2D7EB0FF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EEAE7FA-76DC-4266-932E-EE18A28E6114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C39AA0C-9793-4767-90EF-57D8DF7B16F4}"/>
              </a:ext>
            </a:extLst>
          </p:cNvPr>
          <p:cNvGrpSpPr/>
          <p:nvPr/>
        </p:nvGrpSpPr>
        <p:grpSpPr>
          <a:xfrm>
            <a:off x="3789365" y="240906"/>
            <a:ext cx="453390" cy="56230"/>
            <a:chOff x="275645" y="247506"/>
            <a:chExt cx="453390" cy="56230"/>
          </a:xfrm>
          <a:solidFill>
            <a:schemeClr val="bg1"/>
          </a:solidFill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43196BF-82B8-49FF-A0DF-311B3146FDDA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42B64E1-9B7A-4F8A-B12E-3AA6A397976B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8C17507-442D-413F-9BFC-8EA95359EEF0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8C37800-B962-4535-A8E5-190ED74DF10B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050B58B-5A23-4D6F-8E9F-43ABBDAB903C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FCF76C-C1CA-4809-ADE5-09FC24095255}"/>
              </a:ext>
            </a:extLst>
          </p:cNvPr>
          <p:cNvGrpSpPr/>
          <p:nvPr/>
        </p:nvGrpSpPr>
        <p:grpSpPr>
          <a:xfrm>
            <a:off x="4289640" y="240906"/>
            <a:ext cx="453390" cy="56230"/>
            <a:chOff x="275645" y="247506"/>
            <a:chExt cx="453390" cy="56230"/>
          </a:xfrm>
          <a:noFill/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B691B1A-6865-40AA-AD98-2F6C16C64D17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72956CA-3CC1-4BE5-8AC8-CAA2285F75DF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F4E8AEA-5915-4F72-81D6-47EF374277C4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2D5BBEF-6F34-4791-8B72-FA2952929F35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DC1127D-774F-4CB7-8603-1D06007318B5}"/>
                </a:ext>
              </a:extLst>
            </p:cNvPr>
            <p:cNvSpPr/>
            <p:nvPr/>
          </p:nvSpPr>
          <p:spPr>
            <a:xfrm>
              <a:off x="675035" y="248621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4E870A5-F489-4B8D-BA7C-6878DED2EB0D}"/>
              </a:ext>
            </a:extLst>
          </p:cNvPr>
          <p:cNvGrpSpPr/>
          <p:nvPr/>
        </p:nvGrpSpPr>
        <p:grpSpPr>
          <a:xfrm>
            <a:off x="4788835" y="242968"/>
            <a:ext cx="351424" cy="56230"/>
            <a:chOff x="275645" y="247506"/>
            <a:chExt cx="351424" cy="56230"/>
          </a:xfrm>
          <a:noFill/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713AFA2-D794-4B34-A919-769E46DEB419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07EB98C-C71D-4106-A1EB-AAA3B7246709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643DC8D-AE03-4115-9D44-C018D88F703F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936A541-A47E-4749-8A7D-D0C149CFD340}"/>
                </a:ext>
              </a:extLst>
            </p:cNvPr>
            <p:cNvSpPr/>
            <p:nvPr/>
          </p:nvSpPr>
          <p:spPr>
            <a:xfrm>
              <a:off x="573069" y="247506"/>
              <a:ext cx="54000" cy="52797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E14E3A3-DE39-4EC3-AC51-5BB50D7CE500}"/>
              </a:ext>
            </a:extLst>
          </p:cNvPr>
          <p:cNvGrpSpPr/>
          <p:nvPr/>
        </p:nvGrpSpPr>
        <p:grpSpPr>
          <a:xfrm>
            <a:off x="6616345" y="249728"/>
            <a:ext cx="1154356" cy="57177"/>
            <a:chOff x="3789365" y="240906"/>
            <a:chExt cx="1154356" cy="57177"/>
          </a:xfrm>
          <a:noFill/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E4454FB-C769-4E02-B9EC-691FF7E9AC8E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441530B9-3408-4FB8-8EC0-CE6A76EF33E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9242D42-37D9-4BB7-BB65-A6C0BF4DCE0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484FA3A-9831-4C16-8CAE-EE57681451F2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676B45F-5F92-4A4D-A4DE-A41478F9F1A8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52881F4-BBBA-44F3-A50D-944BD990EE9E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C30EBB0-AB5B-49DD-B1DC-451788E6A685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51AB623B-D90F-4233-A367-23B2A3349C7F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74F981-F408-4EB7-8C3B-9C9696B484C8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0BA51B2-7185-4746-91CC-939029E7325E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D1773C0-CBAF-4AE8-9213-1C9133767D36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C0A3BC5-FC45-4B47-9D19-FFE95413CC9E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CA3CE55-53AA-45F7-B6A0-05C173839689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grpFill/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0AD865A-175D-45B2-B775-9676C61218DE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03D02BA-6519-42FD-9F94-C2D1FCF5390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2029452-F181-45F0-A33E-809DD09E17A8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4D115BE-5033-4A10-A630-F91440A654C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1BF9B74-A988-459B-AA11-83C45E7B532D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5ADAA2B-4039-4252-8F3C-9F5C4792A62F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EC66FD70-6C2A-4E17-971C-16B8E93963DE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EF6B97D-2A4B-4B59-A67C-DA223AB2CD18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2465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B9D167F-9856-4811-965F-41B82426F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97" y="1275229"/>
            <a:ext cx="4800600" cy="4800600"/>
          </a:xfrm>
          <a:prstGeom prst="rect">
            <a:avLst/>
          </a:prstGeom>
        </p:spPr>
      </p:pic>
      <p:sp>
        <p:nvSpPr>
          <p:cNvPr id="135" name="Oval 134">
            <a:extLst>
              <a:ext uri="{FF2B5EF4-FFF2-40B4-BE49-F238E27FC236}">
                <a16:creationId xmlns:a16="http://schemas.microsoft.com/office/drawing/2014/main" id="{62905D38-E57E-4AFE-B405-F93B8D8E0F71}"/>
              </a:ext>
            </a:extLst>
          </p:cNvPr>
          <p:cNvSpPr/>
          <p:nvPr/>
        </p:nvSpPr>
        <p:spPr>
          <a:xfrm>
            <a:off x="1165910" y="5550350"/>
            <a:ext cx="1864075" cy="2874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1400">
              <a:solidFill>
                <a:schemeClr val="tx1"/>
              </a:solidFill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525B5A6C-9BA8-4E6C-8F69-85377AA96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427" y="1683239"/>
            <a:ext cx="5715798" cy="4220164"/>
          </a:xfrm>
          <a:prstGeom prst="rect">
            <a:avLst/>
          </a:prstGeom>
        </p:spPr>
      </p:pic>
      <p:sp>
        <p:nvSpPr>
          <p:cNvPr id="136" name="Título 74">
            <a:extLst>
              <a:ext uri="{FF2B5EF4-FFF2-40B4-BE49-F238E27FC236}">
                <a16:creationId xmlns:a16="http://schemas.microsoft.com/office/drawing/2014/main" id="{E2BC0308-45C9-412E-A97F-EBDAA37D7B5B}"/>
              </a:ext>
            </a:extLst>
          </p:cNvPr>
          <p:cNvSpPr txBox="1">
            <a:spLocks/>
          </p:cNvSpPr>
          <p:nvPr/>
        </p:nvSpPr>
        <p:spPr>
          <a:xfrm>
            <a:off x="8078896" y="5903403"/>
            <a:ext cx="3902243" cy="39946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i="0" u="none" strike="noStrike" dirty="0">
                <a:solidFill>
                  <a:schemeClr val="tx2"/>
                </a:solidFill>
                <a:effectLst/>
              </a:rPr>
              <a:t>Rosas, F. (2019). Thesis master</a:t>
            </a:r>
          </a:p>
          <a:p>
            <a:endParaRPr lang="en-US" sz="1400" b="1" dirty="0">
              <a:solidFill>
                <a:schemeClr val="tx2"/>
              </a:solidFill>
              <a:latin typeface="+mn-lt"/>
            </a:endParaRPr>
          </a:p>
          <a:p>
            <a:r>
              <a:rPr lang="es-419" sz="1400" b="1" dirty="0" err="1">
                <a:solidFill>
                  <a:schemeClr val="tx2"/>
                </a:solidFill>
              </a:rPr>
              <a:t>Husser</a:t>
            </a:r>
            <a:r>
              <a:rPr lang="es-419" sz="1400" b="1" dirty="0">
                <a:solidFill>
                  <a:schemeClr val="tx2"/>
                </a:solidFill>
              </a:rPr>
              <a:t>, T. O., y cols. (2013). </a:t>
            </a:r>
            <a:r>
              <a:rPr lang="es-419" sz="1400" b="1" i="1" dirty="0" err="1">
                <a:solidFill>
                  <a:schemeClr val="tx2"/>
                </a:solidFill>
              </a:rPr>
              <a:t>Astronomy</a:t>
            </a:r>
            <a:r>
              <a:rPr lang="es-419" sz="1400" b="1" i="1" dirty="0">
                <a:solidFill>
                  <a:schemeClr val="tx2"/>
                </a:solidFill>
              </a:rPr>
              <a:t> &amp; </a:t>
            </a:r>
            <a:r>
              <a:rPr lang="es-419" sz="1400" b="1" i="1" dirty="0" err="1">
                <a:solidFill>
                  <a:schemeClr val="tx2"/>
                </a:solidFill>
              </a:rPr>
              <a:t>Astrophysics</a:t>
            </a:r>
            <a:endParaRPr lang="es-CO" sz="1400" b="1" dirty="0">
              <a:solidFill>
                <a:schemeClr val="tx2"/>
              </a:solidFill>
            </a:endParaRPr>
          </a:p>
        </p:txBody>
      </p:sp>
      <p:sp>
        <p:nvSpPr>
          <p:cNvPr id="32" name="Título 74">
            <a:extLst>
              <a:ext uri="{FF2B5EF4-FFF2-40B4-BE49-F238E27FC236}">
                <a16:creationId xmlns:a16="http://schemas.microsoft.com/office/drawing/2014/main" id="{13325F36-6E0C-4F94-9A7B-E84CA4A43C77}"/>
              </a:ext>
            </a:extLst>
          </p:cNvPr>
          <p:cNvSpPr txBox="1">
            <a:spLocks/>
          </p:cNvSpPr>
          <p:nvPr/>
        </p:nvSpPr>
        <p:spPr>
          <a:xfrm>
            <a:off x="6981822" y="1141688"/>
            <a:ext cx="2670875" cy="39946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i="0" u="none" strike="noStrike" dirty="0">
                <a:solidFill>
                  <a:schemeClr val="tx1"/>
                </a:solidFill>
                <a:effectLst/>
              </a:rPr>
              <a:t>Line blanketing</a:t>
            </a:r>
            <a:endParaRPr lang="es-CO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C75E1E-2F7E-41E2-A919-C4156F7A9E58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379307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248C86-0F65-4336-AA6E-FBCF3510941C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5D52294-A44F-40B2-A393-A44220147868}"/>
              </a:ext>
            </a:extLst>
          </p:cNvPr>
          <p:cNvSpPr txBox="1"/>
          <p:nvPr/>
        </p:nvSpPr>
        <p:spPr>
          <a:xfrm>
            <a:off x="3694705" y="395652"/>
            <a:ext cx="4606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/>
              <a:t>Fotosfera y Cromósfera</a:t>
            </a:r>
            <a:endParaRPr lang="es-419" sz="36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99FA2B-B3C0-4735-A49D-A807448F5AC5}"/>
              </a:ext>
            </a:extLst>
          </p:cNvPr>
          <p:cNvSpPr/>
          <p:nvPr/>
        </p:nvSpPr>
        <p:spPr>
          <a:xfrm>
            <a:off x="9495693" y="4415238"/>
            <a:ext cx="2306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Protuberancias solares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4F3C76-0BFF-4627-AF9C-C2C562E0F821}"/>
              </a:ext>
            </a:extLst>
          </p:cNvPr>
          <p:cNvSpPr txBox="1"/>
          <p:nvPr/>
        </p:nvSpPr>
        <p:spPr>
          <a:xfrm>
            <a:off x="1166552" y="1595168"/>
            <a:ext cx="215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Física basada equilibrio dinámico</a:t>
            </a:r>
            <a:endParaRPr lang="es-419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F5DD0F-FD58-4701-96AC-4917067743F7}"/>
              </a:ext>
            </a:extLst>
          </p:cNvPr>
          <p:cNvSpPr txBox="1"/>
          <p:nvPr/>
        </p:nvSpPr>
        <p:spPr>
          <a:xfrm>
            <a:off x="8861644" y="1421431"/>
            <a:ext cx="215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Estructurada por campo magnético</a:t>
            </a:r>
            <a:endParaRPr lang="es-419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2F7AF2-E577-4392-BDD0-BDDE357A7CBC}"/>
              </a:ext>
            </a:extLst>
          </p:cNvPr>
          <p:cNvSpPr/>
          <p:nvPr/>
        </p:nvSpPr>
        <p:spPr>
          <a:xfrm>
            <a:off x="-1" y="6230549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Nagaraju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, K., </a:t>
            </a:r>
            <a:r>
              <a:rPr lang="es-419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Sankarasubramanian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, K., &amp; </a:t>
            </a:r>
            <a:r>
              <a:rPr lang="es-419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Rangarajan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, K. E. (2020). H</a:t>
            </a:r>
            <a:r>
              <a:rPr lang="el-GR" sz="1000" b="1" dirty="0">
                <a:solidFill>
                  <a:srgbClr val="222222"/>
                </a:solidFill>
                <a:latin typeface="Arial" panose="020B0604020202020204" pitchFamily="34" charset="0"/>
              </a:rPr>
              <a:t>α 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full line </a:t>
            </a:r>
            <a:r>
              <a:rPr lang="es-419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spectropolarimetry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 as </a:t>
            </a:r>
            <a:r>
              <a:rPr lang="es-419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diagnostics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s-419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of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s-419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chromospheric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s-419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magnetic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s-419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field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. </a:t>
            </a:r>
            <a:r>
              <a:rPr lang="es-419" sz="1000" b="1" i="1" dirty="0" err="1">
                <a:solidFill>
                  <a:srgbClr val="222222"/>
                </a:solidFill>
                <a:latin typeface="Arial" panose="020B0604020202020204" pitchFamily="34" charset="0"/>
              </a:rPr>
              <a:t>Journal</a:t>
            </a:r>
            <a:r>
              <a:rPr lang="es-419" sz="1000" b="1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s-419" sz="1000" b="1" i="1" dirty="0" err="1">
                <a:solidFill>
                  <a:srgbClr val="222222"/>
                </a:solidFill>
                <a:latin typeface="Arial" panose="020B0604020202020204" pitchFamily="34" charset="0"/>
              </a:rPr>
              <a:t>of</a:t>
            </a:r>
            <a:r>
              <a:rPr lang="es-419" sz="1000" b="1" i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s-419" sz="1000" b="1" i="1" dirty="0" err="1">
                <a:solidFill>
                  <a:srgbClr val="222222"/>
                </a:solidFill>
                <a:latin typeface="Arial" panose="020B0604020202020204" pitchFamily="34" charset="0"/>
              </a:rPr>
              <a:t>Astrophysics</a:t>
            </a:r>
            <a:r>
              <a:rPr lang="es-419" sz="1000" b="1" i="1" dirty="0">
                <a:solidFill>
                  <a:srgbClr val="222222"/>
                </a:solidFill>
                <a:latin typeface="Arial" panose="020B0604020202020204" pitchFamily="34" charset="0"/>
              </a:rPr>
              <a:t> and </a:t>
            </a:r>
            <a:r>
              <a:rPr lang="es-419" sz="1000" b="1" i="1" dirty="0" err="1">
                <a:solidFill>
                  <a:srgbClr val="222222"/>
                </a:solidFill>
                <a:latin typeface="Arial" panose="020B0604020202020204" pitchFamily="34" charset="0"/>
              </a:rPr>
              <a:t>Astronomy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s-419" sz="1000" b="1" i="1" dirty="0">
                <a:solidFill>
                  <a:srgbClr val="222222"/>
                </a:solidFill>
                <a:latin typeface="Arial" panose="020B0604020202020204" pitchFamily="34" charset="0"/>
              </a:rPr>
              <a:t>41</a:t>
            </a:r>
            <a:r>
              <a:rPr lang="es-419" sz="1000" b="1" dirty="0">
                <a:solidFill>
                  <a:srgbClr val="222222"/>
                </a:solidFill>
                <a:latin typeface="Arial" panose="020B0604020202020204" pitchFamily="34" charset="0"/>
              </a:rPr>
              <a:t>(1), 1-9.</a:t>
            </a:r>
            <a:endParaRPr lang="es-419" sz="10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AF32A2-F9B1-4136-BDC4-5F14F1091F49}"/>
              </a:ext>
            </a:extLst>
          </p:cNvPr>
          <p:cNvSpPr/>
          <p:nvPr/>
        </p:nvSpPr>
        <p:spPr>
          <a:xfrm>
            <a:off x="-1" y="5940004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222222"/>
                </a:solidFill>
                <a:latin typeface="Arial" panose="020B0604020202020204" pitchFamily="34" charset="0"/>
              </a:rPr>
              <a:t>Zhang, J., Bi, S., Li, Y., Jiang, J., Li, T., He, H., ... &amp; Tian, Z. (2020). Magnetic Activity of F-, G-, and K-type Stars in the LAMOST–Kepler Field. </a:t>
            </a:r>
            <a:r>
              <a:rPr lang="en-US" sz="1000" b="1" i="1" dirty="0">
                <a:solidFill>
                  <a:srgbClr val="222222"/>
                </a:solidFill>
                <a:latin typeface="Arial" panose="020B0604020202020204" pitchFamily="34" charset="0"/>
              </a:rPr>
              <a:t>The Astrophysical Journal Supplement Series</a:t>
            </a:r>
            <a:r>
              <a:rPr lang="en-US" sz="1000" b="1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000" b="1" i="1" dirty="0">
                <a:solidFill>
                  <a:srgbClr val="222222"/>
                </a:solidFill>
                <a:latin typeface="Arial" panose="020B0604020202020204" pitchFamily="34" charset="0"/>
              </a:rPr>
              <a:t>247</a:t>
            </a:r>
            <a:r>
              <a:rPr lang="en-US" sz="1000" b="1" dirty="0">
                <a:solidFill>
                  <a:srgbClr val="222222"/>
                </a:solidFill>
                <a:latin typeface="Arial" panose="020B0604020202020204" pitchFamily="34" charset="0"/>
              </a:rPr>
              <a:t>(1), 9.</a:t>
            </a:r>
            <a:endParaRPr lang="es-419" sz="10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A04012-FF16-482D-9D2A-2C4D2E063A97}"/>
              </a:ext>
            </a:extLst>
          </p:cNvPr>
          <p:cNvSpPr/>
          <p:nvPr/>
        </p:nvSpPr>
        <p:spPr>
          <a:xfrm>
            <a:off x="-1" y="5529202"/>
            <a:ext cx="121899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222222"/>
                </a:solidFill>
                <a:latin typeface="Arial" panose="020B0604020202020204" pitchFamily="34" charset="0"/>
              </a:rPr>
              <a:t>del Pino </a:t>
            </a:r>
            <a:r>
              <a:rPr lang="en-US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Alemán</a:t>
            </a:r>
            <a:r>
              <a:rPr lang="en-US" sz="1000" b="1" dirty="0">
                <a:solidFill>
                  <a:srgbClr val="222222"/>
                </a:solidFill>
                <a:latin typeface="Arial" panose="020B0604020202020204" pitchFamily="34" charset="0"/>
              </a:rPr>
              <a:t>, T., Bueno, J. T., </a:t>
            </a:r>
            <a:r>
              <a:rPr lang="en-US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Casini</a:t>
            </a:r>
            <a:r>
              <a:rPr lang="en-US" sz="1000" b="1" dirty="0">
                <a:solidFill>
                  <a:srgbClr val="222222"/>
                </a:solidFill>
                <a:latin typeface="Arial" panose="020B0604020202020204" pitchFamily="34" charset="0"/>
              </a:rPr>
              <a:t>, R., &amp; </a:t>
            </a:r>
            <a:r>
              <a:rPr lang="en-US" sz="1000" b="1" dirty="0" err="1">
                <a:solidFill>
                  <a:srgbClr val="222222"/>
                </a:solidFill>
                <a:latin typeface="Arial" panose="020B0604020202020204" pitchFamily="34" charset="0"/>
              </a:rPr>
              <a:t>Sainz</a:t>
            </a:r>
            <a:r>
              <a:rPr lang="en-US" sz="1000" b="1" dirty="0">
                <a:solidFill>
                  <a:srgbClr val="222222"/>
                </a:solidFill>
                <a:latin typeface="Arial" panose="020B0604020202020204" pitchFamily="34" charset="0"/>
              </a:rPr>
              <a:t>, R. M. (2020). The Magnetic Sensitivity of the Resonance and Subordinate Lines of Mg II in the Solar Chromosphere. </a:t>
            </a:r>
            <a:r>
              <a:rPr lang="en-US" sz="1000" b="1" i="1" dirty="0">
                <a:solidFill>
                  <a:srgbClr val="222222"/>
                </a:solidFill>
                <a:latin typeface="Arial" panose="020B0604020202020204" pitchFamily="34" charset="0"/>
              </a:rPr>
              <a:t>The Astrophysical Journal</a:t>
            </a:r>
            <a:r>
              <a:rPr lang="en-US" sz="1000" b="1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000" b="1" i="1" dirty="0">
                <a:solidFill>
                  <a:srgbClr val="222222"/>
                </a:solidFill>
                <a:latin typeface="Arial" panose="020B0604020202020204" pitchFamily="34" charset="0"/>
              </a:rPr>
              <a:t>891</a:t>
            </a:r>
            <a:r>
              <a:rPr lang="en-US" sz="1000" b="1" dirty="0">
                <a:solidFill>
                  <a:srgbClr val="222222"/>
                </a:solidFill>
                <a:latin typeface="Arial" panose="020B0604020202020204" pitchFamily="34" charset="0"/>
              </a:rPr>
              <a:t>(1), 91.</a:t>
            </a:r>
            <a:endParaRPr lang="es-419" sz="1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328701-AB66-4ED0-A2C6-0AD7E0A73AA2}"/>
              </a:ext>
            </a:extLst>
          </p:cNvPr>
          <p:cNvSpPr txBox="1"/>
          <p:nvPr/>
        </p:nvSpPr>
        <p:spPr>
          <a:xfrm>
            <a:off x="573152" y="2462354"/>
            <a:ext cx="3861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Parte baja de la cromosfera donde aún aplican ecuaciones de </a:t>
            </a:r>
            <a:r>
              <a:rPr lang="es-ES" b="1" dirty="0"/>
              <a:t>Saha y </a:t>
            </a:r>
            <a:r>
              <a:rPr lang="es-ES" b="1" dirty="0" err="1"/>
              <a:t>Boltzman</a:t>
            </a:r>
            <a:endParaRPr lang="es-419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830313-12AB-4ECF-8FE4-4B8BE6E818CA}"/>
              </a:ext>
            </a:extLst>
          </p:cNvPr>
          <p:cNvSpPr txBox="1"/>
          <p:nvPr/>
        </p:nvSpPr>
        <p:spPr>
          <a:xfrm>
            <a:off x="5173288" y="2220830"/>
            <a:ext cx="229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Plasma, opaco a la luz</a:t>
            </a:r>
            <a:endParaRPr lang="es-419" dirty="0"/>
          </a:p>
        </p:txBody>
      </p:sp>
      <p:sp>
        <p:nvSpPr>
          <p:cNvPr id="42" name="Shape 41">
            <a:extLst>
              <a:ext uri="{FF2B5EF4-FFF2-40B4-BE49-F238E27FC236}">
                <a16:creationId xmlns:a16="http://schemas.microsoft.com/office/drawing/2014/main" id="{0F398CBE-E748-41FC-A7ED-222AAD472387}"/>
              </a:ext>
            </a:extLst>
          </p:cNvPr>
          <p:cNvSpPr/>
          <p:nvPr/>
        </p:nvSpPr>
        <p:spPr>
          <a:xfrm rot="19173501" flipV="1">
            <a:off x="7566735" y="2122444"/>
            <a:ext cx="848424" cy="440527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4DC4D0-39B7-4447-96A2-F62BE898CB6F}"/>
              </a:ext>
            </a:extLst>
          </p:cNvPr>
          <p:cNvSpPr txBox="1"/>
          <p:nvPr/>
        </p:nvSpPr>
        <p:spPr>
          <a:xfrm>
            <a:off x="8129382" y="2326868"/>
            <a:ext cx="23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Movimiento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83FF585-49A4-406E-9C2F-93493A6205FA}"/>
              </a:ext>
            </a:extLst>
          </p:cNvPr>
          <p:cNvSpPr txBox="1"/>
          <p:nvPr/>
        </p:nvSpPr>
        <p:spPr>
          <a:xfrm>
            <a:off x="10172628" y="2317520"/>
            <a:ext cx="127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Convección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6FAF582-4E0F-4DD1-B4D5-7A24768B5EF4}"/>
              </a:ext>
            </a:extLst>
          </p:cNvPr>
          <p:cNvCxnSpPr>
            <a:cxnSpLocks/>
          </p:cNvCxnSpPr>
          <p:nvPr/>
        </p:nvCxnSpPr>
        <p:spPr>
          <a:xfrm flipH="1">
            <a:off x="9495693" y="2522227"/>
            <a:ext cx="507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hape 45">
            <a:extLst>
              <a:ext uri="{FF2B5EF4-FFF2-40B4-BE49-F238E27FC236}">
                <a16:creationId xmlns:a16="http://schemas.microsoft.com/office/drawing/2014/main" id="{019E9682-294A-4647-AC8F-F3D98C191A9B}"/>
              </a:ext>
            </a:extLst>
          </p:cNvPr>
          <p:cNvSpPr/>
          <p:nvPr/>
        </p:nvSpPr>
        <p:spPr>
          <a:xfrm rot="10800000">
            <a:off x="9324324" y="2859937"/>
            <a:ext cx="594997" cy="898262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2011C7-8BD5-4861-8F32-A9DA4BE87C50}"/>
              </a:ext>
            </a:extLst>
          </p:cNvPr>
          <p:cNvSpPr txBox="1"/>
          <p:nvPr/>
        </p:nvSpPr>
        <p:spPr>
          <a:xfrm>
            <a:off x="7204464" y="3041035"/>
            <a:ext cx="2389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Aumento de prensión sin variaciones en la densidad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8F837A-D743-41A7-BCEC-5DF69A261A37}"/>
              </a:ext>
            </a:extLst>
          </p:cNvPr>
          <p:cNvCxnSpPr>
            <a:cxnSpLocks/>
          </p:cNvCxnSpPr>
          <p:nvPr/>
        </p:nvCxnSpPr>
        <p:spPr>
          <a:xfrm flipH="1">
            <a:off x="8841321" y="4598439"/>
            <a:ext cx="507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24400F4-0C66-4533-A498-DEDE3202DFAF}"/>
              </a:ext>
            </a:extLst>
          </p:cNvPr>
          <p:cNvSpPr/>
          <p:nvPr/>
        </p:nvSpPr>
        <p:spPr>
          <a:xfrm>
            <a:off x="6439897" y="4202391"/>
            <a:ext cx="23277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dirty="0"/>
              <a:t>Plasma menos caliente</a:t>
            </a:r>
          </a:p>
          <a:p>
            <a:pPr algn="ctr"/>
            <a:r>
              <a:rPr lang="es-419" dirty="0"/>
              <a:t>(Cromosfera)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AA0AA77-FCA6-45A1-A3F5-3E323439D311}"/>
              </a:ext>
            </a:extLst>
          </p:cNvPr>
          <p:cNvSpPr/>
          <p:nvPr/>
        </p:nvSpPr>
        <p:spPr>
          <a:xfrm>
            <a:off x="5883560" y="4875449"/>
            <a:ext cx="3358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419" dirty="0"/>
              <a:t>Intenta seguir las líneas de campo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B4FC3F-A4D0-47C4-9DB3-CBD757F6A3F0}"/>
              </a:ext>
            </a:extLst>
          </p:cNvPr>
          <p:cNvSpPr txBox="1"/>
          <p:nvPr/>
        </p:nvSpPr>
        <p:spPr>
          <a:xfrm>
            <a:off x="2876630" y="3520924"/>
            <a:ext cx="2327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Mediciones:</a:t>
            </a:r>
          </a:p>
          <a:p>
            <a:r>
              <a:rPr lang="es-419" dirty="0" err="1"/>
              <a:t>espectropolarimétricas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33108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226DBB-D99A-49F4-9B51-7DF62765171A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78EFA1-C943-4310-B4F2-267AEF8F9E56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6F26E-A9BD-4749-9A2F-7D72AB3C2FAF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75D267-F2D7-4287-BF32-59A49ECCD898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4A54116-321C-41E3-8029-57A6D2AD3229}"/>
              </a:ext>
            </a:extLst>
          </p:cNvPr>
          <p:cNvSpPr txBox="1"/>
          <p:nvPr/>
        </p:nvSpPr>
        <p:spPr>
          <a:xfrm>
            <a:off x="2461847" y="382691"/>
            <a:ext cx="4663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/>
              <a:t>Formación del Espectro</a:t>
            </a:r>
            <a:endParaRPr lang="es-419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E0C5A-B547-4F0E-B0DB-F3A8B6086225}"/>
              </a:ext>
            </a:extLst>
          </p:cNvPr>
          <p:cNvSpPr txBox="1"/>
          <p:nvPr/>
        </p:nvSpPr>
        <p:spPr>
          <a:xfrm>
            <a:off x="1379403" y="1582057"/>
            <a:ext cx="216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Ligado-ligado</a:t>
            </a:r>
            <a:endParaRPr lang="es-419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04FC69-546C-4CB0-A089-CE05D09765ED}"/>
              </a:ext>
            </a:extLst>
          </p:cNvPr>
          <p:cNvSpPr txBox="1"/>
          <p:nvPr/>
        </p:nvSpPr>
        <p:spPr>
          <a:xfrm>
            <a:off x="8526064" y="1378930"/>
            <a:ext cx="1936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Ligado-libre</a:t>
            </a:r>
            <a:endParaRPr lang="es-419" sz="28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2A0C4B-5E99-42F9-850F-846694E8BAE7}"/>
              </a:ext>
            </a:extLst>
          </p:cNvPr>
          <p:cNvSpPr/>
          <p:nvPr/>
        </p:nvSpPr>
        <p:spPr>
          <a:xfrm>
            <a:off x="1929021" y="3420425"/>
            <a:ext cx="911339" cy="9386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CDB3E-C77B-4F4E-92A5-67D65C7BE211}"/>
              </a:ext>
            </a:extLst>
          </p:cNvPr>
          <p:cNvSpPr/>
          <p:nvPr/>
        </p:nvSpPr>
        <p:spPr>
          <a:xfrm>
            <a:off x="1017683" y="2501591"/>
            <a:ext cx="2734016" cy="28158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38A5DD-9641-4298-8899-763E9260A93A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2718167" y="2920428"/>
            <a:ext cx="535440" cy="607416"/>
          </a:xfrm>
          <a:prstGeom prst="straightConnector1">
            <a:avLst/>
          </a:prstGeom>
          <a:ln w="38100">
            <a:solidFill>
              <a:srgbClr val="7318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C02EA5-C781-4F6B-B044-8CFA1B952F35}"/>
              </a:ext>
            </a:extLst>
          </p:cNvPr>
          <p:cNvGrpSpPr/>
          <p:nvPr/>
        </p:nvGrpSpPr>
        <p:grpSpPr>
          <a:xfrm>
            <a:off x="2835722" y="3544781"/>
            <a:ext cx="1276697" cy="327105"/>
            <a:chOff x="2835722" y="3812067"/>
            <a:chExt cx="1276697" cy="327105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F64AEE60-4CE8-4F4F-8F88-C7236DEB87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5764" b="86700" l="3989" r="9601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16" r="39985" b="11671"/>
            <a:stretch/>
          </p:blipFill>
          <p:spPr bwMode="auto">
            <a:xfrm rot="1457676" flipV="1">
              <a:off x="2835722" y="3812067"/>
              <a:ext cx="1227902" cy="25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8E53936-A4E2-44DD-A392-B5EFD7639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812" y="4095750"/>
              <a:ext cx="95607" cy="43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58A22E9C-2298-4E8A-B314-DBC38B66712D}"/>
              </a:ext>
            </a:extLst>
          </p:cNvPr>
          <p:cNvSpPr/>
          <p:nvPr/>
        </p:nvSpPr>
        <p:spPr>
          <a:xfrm>
            <a:off x="3231349" y="2786901"/>
            <a:ext cx="151986" cy="15643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5F5E17-5A7A-46D7-8D70-1513F3AFACF3}"/>
              </a:ext>
            </a:extLst>
          </p:cNvPr>
          <p:cNvGrpSpPr/>
          <p:nvPr/>
        </p:nvGrpSpPr>
        <p:grpSpPr>
          <a:xfrm>
            <a:off x="1430200" y="2735844"/>
            <a:ext cx="1276697" cy="327105"/>
            <a:chOff x="2835722" y="3812067"/>
            <a:chExt cx="1276697" cy="327105"/>
          </a:xfrm>
        </p:grpSpPr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6D8A1AB7-0D64-43F5-A558-CAE15E94EE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5764" b="86700" l="3989" r="9601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16" r="39985" b="11671"/>
            <a:stretch/>
          </p:blipFill>
          <p:spPr bwMode="auto">
            <a:xfrm rot="1457676" flipV="1">
              <a:off x="2835722" y="3812067"/>
              <a:ext cx="1227902" cy="25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08081EC-E15C-4B72-8274-705F258F5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812" y="4095750"/>
              <a:ext cx="95607" cy="43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A3A9BE-274D-4A15-80D6-363D4F979339}"/>
                  </a:ext>
                </a:extLst>
              </p:cNvPr>
              <p:cNvSpPr txBox="1"/>
              <p:nvPr/>
            </p:nvSpPr>
            <p:spPr>
              <a:xfrm>
                <a:off x="3419559" y="2566753"/>
                <a:ext cx="1059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419" dirty="0"/>
                  <a:t> ligado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A3A9BE-274D-4A15-80D6-363D4F979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559" y="2566753"/>
                <a:ext cx="1059906" cy="369332"/>
              </a:xfrm>
              <a:prstGeom prst="rect">
                <a:avLst/>
              </a:prstGeom>
              <a:blipFill>
                <a:blip r:embed="rId6"/>
                <a:stretch>
                  <a:fillRect t="-8197" r="-4598" b="-2459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9E2D1B-678B-4885-A93C-FEF5EFD84AAB}"/>
                  </a:ext>
                </a:extLst>
              </p:cNvPr>
              <p:cNvSpPr txBox="1"/>
              <p:nvPr/>
            </p:nvSpPr>
            <p:spPr>
              <a:xfrm>
                <a:off x="1666414" y="3113109"/>
                <a:ext cx="1059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419" dirty="0"/>
                  <a:t> ligado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9E2D1B-678B-4885-A93C-FEF5EFD84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414" y="3113109"/>
                <a:ext cx="1059906" cy="369332"/>
              </a:xfrm>
              <a:prstGeom prst="rect">
                <a:avLst/>
              </a:prstGeom>
              <a:blipFill>
                <a:blip r:embed="rId7"/>
                <a:stretch>
                  <a:fillRect t="-10000" r="-5172" b="-26667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07C0C38-B813-4AEC-BE59-46FEA1EA3272}"/>
              </a:ext>
            </a:extLst>
          </p:cNvPr>
          <p:cNvSpPr txBox="1"/>
          <p:nvPr/>
        </p:nvSpPr>
        <p:spPr>
          <a:xfrm>
            <a:off x="1753032" y="2167426"/>
            <a:ext cx="1158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Fotón </a:t>
            </a:r>
          </a:p>
          <a:p>
            <a:r>
              <a:rPr lang="es-ES" b="1" dirty="0">
                <a:solidFill>
                  <a:schemeClr val="accent1"/>
                </a:solidFill>
              </a:rPr>
              <a:t>interactúa</a:t>
            </a:r>
            <a:endParaRPr lang="es-419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138A1F-2D55-4596-A68C-E6AE78258FE7}"/>
                  </a:ext>
                </a:extLst>
              </p:cNvPr>
              <p:cNvSpPr txBox="1"/>
              <p:nvPr/>
            </p:nvSpPr>
            <p:spPr>
              <a:xfrm>
                <a:off x="1744962" y="5494813"/>
                <a:ext cx="1828899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419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138A1F-2D55-4596-A68C-E6AE78258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962" y="5494813"/>
                <a:ext cx="1828899" cy="391582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34DC8AF0-8CDB-461A-9FCD-D25A2BDB044E}"/>
              </a:ext>
            </a:extLst>
          </p:cNvPr>
          <p:cNvSpPr txBox="1"/>
          <p:nvPr/>
        </p:nvSpPr>
        <p:spPr>
          <a:xfrm>
            <a:off x="1612146" y="5886395"/>
            <a:ext cx="20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Líneas de absorción</a:t>
            </a:r>
            <a:endParaRPr lang="es-419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5F33BA-BCC3-42E6-B7D9-033EF98E1EF0}"/>
              </a:ext>
            </a:extLst>
          </p:cNvPr>
          <p:cNvSpPr/>
          <p:nvPr/>
        </p:nvSpPr>
        <p:spPr>
          <a:xfrm>
            <a:off x="8624360" y="3422408"/>
            <a:ext cx="911339" cy="9386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D40532-5BA8-42B7-818C-EDED5A49F737}"/>
              </a:ext>
            </a:extLst>
          </p:cNvPr>
          <p:cNvSpPr/>
          <p:nvPr/>
        </p:nvSpPr>
        <p:spPr>
          <a:xfrm>
            <a:off x="7713022" y="2503574"/>
            <a:ext cx="2734016" cy="281586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0BBC81-9FE4-4032-9506-C304A3378131}"/>
              </a:ext>
            </a:extLst>
          </p:cNvPr>
          <p:cNvCxnSpPr>
            <a:cxnSpLocks/>
            <a:stCxn id="39" idx="7"/>
            <a:endCxn id="40" idx="7"/>
          </p:cNvCxnSpPr>
          <p:nvPr/>
        </p:nvCxnSpPr>
        <p:spPr>
          <a:xfrm flipV="1">
            <a:off x="9402236" y="2915947"/>
            <a:ext cx="644415" cy="643919"/>
          </a:xfrm>
          <a:prstGeom prst="straightConnector1">
            <a:avLst/>
          </a:prstGeom>
          <a:ln w="38100">
            <a:solidFill>
              <a:srgbClr val="7318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73E6CB5-8BDF-4ED7-86DA-235B8DCAE1F0}"/>
              </a:ext>
            </a:extLst>
          </p:cNvPr>
          <p:cNvGrpSpPr/>
          <p:nvPr/>
        </p:nvGrpSpPr>
        <p:grpSpPr>
          <a:xfrm>
            <a:off x="9531061" y="3546764"/>
            <a:ext cx="1276697" cy="327105"/>
            <a:chOff x="2835722" y="3812067"/>
            <a:chExt cx="1276697" cy="327105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63966A8F-D96E-4517-9A67-ABEC014673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5764" b="86700" l="3989" r="9601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16" r="39985" b="11671"/>
            <a:stretch/>
          </p:blipFill>
          <p:spPr bwMode="auto">
            <a:xfrm rot="1457676" flipV="1">
              <a:off x="2835722" y="3812067"/>
              <a:ext cx="1227902" cy="25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437BD35-8E9D-4CF5-B9B7-A81546218B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812" y="4095750"/>
              <a:ext cx="95607" cy="43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CB700E9-4B95-4536-952D-84400652BD3E}"/>
              </a:ext>
            </a:extLst>
          </p:cNvPr>
          <p:cNvGrpSpPr/>
          <p:nvPr/>
        </p:nvGrpSpPr>
        <p:grpSpPr>
          <a:xfrm>
            <a:off x="8125539" y="2737827"/>
            <a:ext cx="1276697" cy="327105"/>
            <a:chOff x="2835722" y="3812067"/>
            <a:chExt cx="1276697" cy="327105"/>
          </a:xfrm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7BDAA0FA-17A6-4831-A0B2-5FEF651CCA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5764" b="86700" l="3989" r="9601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16" r="39985" b="11671"/>
            <a:stretch/>
          </p:blipFill>
          <p:spPr bwMode="auto">
            <a:xfrm rot="1457676" flipV="1">
              <a:off x="2835722" y="3812067"/>
              <a:ext cx="1227902" cy="25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E24BDF3-67E6-4928-B276-3602A6FE8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812" y="4095750"/>
              <a:ext cx="95607" cy="43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477E4E-F047-41C4-8EAB-0313EB128904}"/>
                  </a:ext>
                </a:extLst>
              </p:cNvPr>
              <p:cNvSpPr txBox="1"/>
              <p:nvPr/>
            </p:nvSpPr>
            <p:spPr>
              <a:xfrm>
                <a:off x="10807758" y="1971833"/>
                <a:ext cx="915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419" dirty="0"/>
                  <a:t> libre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8477E4E-F047-41C4-8EAB-0313EB128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758" y="1971833"/>
                <a:ext cx="915315" cy="369332"/>
              </a:xfrm>
              <a:prstGeom prst="rect">
                <a:avLst/>
              </a:prstGeom>
              <a:blipFill>
                <a:blip r:embed="rId9"/>
                <a:stretch>
                  <a:fillRect t="-8197" r="-6000" b="-2459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7EFE88-F1F5-443E-BC0D-8B9DBB9664AF}"/>
                  </a:ext>
                </a:extLst>
              </p:cNvPr>
              <p:cNvSpPr txBox="1"/>
              <p:nvPr/>
            </p:nvSpPr>
            <p:spPr>
              <a:xfrm>
                <a:off x="8361753" y="3115092"/>
                <a:ext cx="1059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419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s-419" dirty="0"/>
                  <a:t> ligado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37EFE88-F1F5-443E-BC0D-8B9DBB966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753" y="3115092"/>
                <a:ext cx="1059906" cy="369332"/>
              </a:xfrm>
              <a:prstGeom prst="rect">
                <a:avLst/>
              </a:prstGeom>
              <a:blipFill>
                <a:blip r:embed="rId10"/>
                <a:stretch>
                  <a:fillRect t="-8197" r="-4598" b="-2459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76A63BFC-ADB8-45B6-BA09-DD51469AFB80}"/>
              </a:ext>
            </a:extLst>
          </p:cNvPr>
          <p:cNvSpPr txBox="1"/>
          <p:nvPr/>
        </p:nvSpPr>
        <p:spPr>
          <a:xfrm>
            <a:off x="8448371" y="2169409"/>
            <a:ext cx="1158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Fotón </a:t>
            </a:r>
          </a:p>
          <a:p>
            <a:r>
              <a:rPr lang="es-ES" b="1" dirty="0">
                <a:solidFill>
                  <a:schemeClr val="accent1"/>
                </a:solidFill>
              </a:rPr>
              <a:t>interactúa</a:t>
            </a:r>
            <a:endParaRPr lang="es-419" b="1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C65361-0BD0-43F0-9F73-82225D6F19F1}"/>
                  </a:ext>
                </a:extLst>
              </p:cNvPr>
              <p:cNvSpPr txBox="1"/>
              <p:nvPr/>
            </p:nvSpPr>
            <p:spPr>
              <a:xfrm>
                <a:off x="7761852" y="5402467"/>
                <a:ext cx="2757550" cy="391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s-419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𝐸𝑛𝑒𝑟𝑔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𝑖𝑜𝑛𝑖𝑧𝑎𝑐𝑖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C65361-0BD0-43F0-9F73-82225D6F1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852" y="5402467"/>
                <a:ext cx="2757550" cy="391517"/>
              </a:xfrm>
              <a:prstGeom prst="rect">
                <a:avLst/>
              </a:prstGeom>
              <a:blipFill>
                <a:blip r:embed="rId11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4AFCC439-E96B-4BB8-A971-B704FE789B2A}"/>
              </a:ext>
            </a:extLst>
          </p:cNvPr>
          <p:cNvSpPr txBox="1"/>
          <p:nvPr/>
        </p:nvSpPr>
        <p:spPr>
          <a:xfrm>
            <a:off x="8096731" y="5888645"/>
            <a:ext cx="20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Absorción continua</a:t>
            </a:r>
            <a:endParaRPr lang="es-419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A37C246-FF38-4B0A-95DC-A26DE0D45AF5}"/>
              </a:ext>
            </a:extLst>
          </p:cNvPr>
          <p:cNvSpPr/>
          <p:nvPr/>
        </p:nvSpPr>
        <p:spPr>
          <a:xfrm>
            <a:off x="9340976" y="3480216"/>
            <a:ext cx="151986" cy="1564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7ABC351-AA04-448B-8ADA-9F889B2B8C4E}"/>
              </a:ext>
            </a:extLst>
          </p:cNvPr>
          <p:cNvSpPr/>
          <p:nvPr/>
        </p:nvSpPr>
        <p:spPr>
          <a:xfrm>
            <a:off x="10526676" y="2178298"/>
            <a:ext cx="151986" cy="156437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380196-8758-40A0-874C-A1D535A2B0D1}"/>
              </a:ext>
            </a:extLst>
          </p:cNvPr>
          <p:cNvSpPr/>
          <p:nvPr/>
        </p:nvSpPr>
        <p:spPr>
          <a:xfrm>
            <a:off x="2624684" y="3482734"/>
            <a:ext cx="151986" cy="1564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55" name="Picture 2" descr="Resultado de imagen para universidad guanajuato logo png">
            <a:extLst>
              <a:ext uri="{FF2B5EF4-FFF2-40B4-BE49-F238E27FC236}">
                <a16:creationId xmlns:a16="http://schemas.microsoft.com/office/drawing/2014/main" id="{4AF4DCA7-663D-45C2-BCA1-A5EA33CA5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DE63FF6-A07D-46A4-B978-13E071EC54EA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741223BF-C990-4AB6-AAAE-7143813094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D331D6-79FC-4CEA-B339-331A570896D7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3636607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226DBB-D99A-49F4-9B51-7DF62765171A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78EFA1-C943-4310-B4F2-267AEF8F9E56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6F26E-A9BD-4749-9A2F-7D72AB3C2FAF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75D267-F2D7-4287-BF32-59A49ECCD898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4A54116-321C-41E3-8029-57A6D2AD3229}"/>
              </a:ext>
            </a:extLst>
          </p:cNvPr>
          <p:cNvSpPr txBox="1"/>
          <p:nvPr/>
        </p:nvSpPr>
        <p:spPr>
          <a:xfrm>
            <a:off x="2461847" y="382691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/>
              <a:t>Anchos de línea</a:t>
            </a:r>
            <a:endParaRPr lang="es-419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E0C5A-B547-4F0E-B0DB-F3A8B6086225}"/>
              </a:ext>
            </a:extLst>
          </p:cNvPr>
          <p:cNvSpPr txBox="1"/>
          <p:nvPr/>
        </p:nvSpPr>
        <p:spPr>
          <a:xfrm>
            <a:off x="1379403" y="1582057"/>
            <a:ext cx="38021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Ensanchamiento natural</a:t>
            </a:r>
            <a:endParaRPr lang="es-419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53B58A-2C93-4769-84D4-C9D3A6FD07AA}"/>
              </a:ext>
            </a:extLst>
          </p:cNvPr>
          <p:cNvSpPr txBox="1"/>
          <p:nvPr/>
        </p:nvSpPr>
        <p:spPr>
          <a:xfrm>
            <a:off x="6095999" y="1659001"/>
            <a:ext cx="297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Electrones en estado excitado</a:t>
            </a:r>
            <a:endParaRPr lang="es-41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02319D-2DEB-45AC-AB5B-D38D085524DF}"/>
                  </a:ext>
                </a:extLst>
              </p:cNvPr>
              <p:cNvSpPr txBox="1"/>
              <p:nvPr/>
            </p:nvSpPr>
            <p:spPr>
              <a:xfrm>
                <a:off x="10278876" y="1705167"/>
                <a:ext cx="1063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702319D-2DEB-45AC-AB5B-D38D08552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8876" y="1705167"/>
                <a:ext cx="1063817" cy="276999"/>
              </a:xfrm>
              <a:prstGeom prst="rect">
                <a:avLst/>
              </a:prstGeom>
              <a:blipFill>
                <a:blip r:embed="rId4"/>
                <a:stretch>
                  <a:fillRect l="-4571" r="-4571" b="-11111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DCEBF8BD-ECE5-4939-87B4-C06E1E7E262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 flipV="1">
            <a:off x="4059767" y="293040"/>
            <a:ext cx="4072463" cy="7759820"/>
          </a:xfrm>
          <a:prstGeom prst="rect">
            <a:avLst/>
          </a:prstGeom>
        </p:spPr>
      </p:pic>
      <p:pic>
        <p:nvPicPr>
          <p:cNvPr id="14" name="Picture 2" descr="Resultado de imagen para universidad guanajuato logo png">
            <a:extLst>
              <a:ext uri="{FF2B5EF4-FFF2-40B4-BE49-F238E27FC236}">
                <a16:creationId xmlns:a16="http://schemas.microsoft.com/office/drawing/2014/main" id="{5683B46F-EFD3-44D3-8129-E85199CFB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878114-2150-4269-91B5-C68522776DBC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42BB222E-C908-47FF-8AA6-8CFBA92E147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D26B55-FD96-4686-AA0C-F0CEEE9B0254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4004771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226DBB-D99A-49F4-9B51-7DF62765171A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78EFA1-C943-4310-B4F2-267AEF8F9E56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6F26E-A9BD-4749-9A2F-7D72AB3C2FAF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75D267-F2D7-4287-BF32-59A49ECCD898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4A54116-321C-41E3-8029-57A6D2AD3229}"/>
              </a:ext>
            </a:extLst>
          </p:cNvPr>
          <p:cNvSpPr txBox="1"/>
          <p:nvPr/>
        </p:nvSpPr>
        <p:spPr>
          <a:xfrm>
            <a:off x="2461847" y="382691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/>
              <a:t>Anchos de línea</a:t>
            </a:r>
            <a:endParaRPr lang="es-419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E0C5A-B547-4F0E-B0DB-F3A8B6086225}"/>
              </a:ext>
            </a:extLst>
          </p:cNvPr>
          <p:cNvSpPr txBox="1"/>
          <p:nvPr/>
        </p:nvSpPr>
        <p:spPr>
          <a:xfrm>
            <a:off x="1379403" y="1582057"/>
            <a:ext cx="516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Ensanchamiento Doppler térmico</a:t>
            </a:r>
            <a:endParaRPr lang="es-419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5366494-C2E6-4512-96AC-E8F29C200CF6}"/>
                  </a:ext>
                </a:extLst>
              </p:cNvPr>
              <p:cNvSpPr/>
              <p:nvPr/>
            </p:nvSpPr>
            <p:spPr>
              <a:xfrm>
                <a:off x="6999541" y="1538070"/>
                <a:ext cx="1763431" cy="5672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i="1">
                          <a:latin typeface="Cambria Math" panose="02040503050406030204" pitchFamily="18" charset="0"/>
                        </a:rPr>
                        <m:t>𝜐</m:t>
                      </m:r>
                      <m:r>
                        <a:rPr lang="es-419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41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i="1">
                              <a:latin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s-419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s-41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s-419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419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s-419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419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5366494-C2E6-4512-96AC-E8F29C200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9541" y="1538070"/>
                <a:ext cx="1763431" cy="5672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05C2AB-7FED-4698-8FE6-C7B868685747}"/>
              </a:ext>
            </a:extLst>
          </p:cNvPr>
          <p:cNvSpPr txBox="1"/>
          <p:nvPr/>
        </p:nvSpPr>
        <p:spPr>
          <a:xfrm>
            <a:off x="9855417" y="1382002"/>
            <a:ext cx="1763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Distribución velocidades de Maxwell</a:t>
            </a:r>
            <a:endParaRPr lang="es-419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F46A5F-1153-484C-B84E-869202F14393}"/>
              </a:ext>
            </a:extLst>
          </p:cNvPr>
          <p:cNvPicPr/>
          <p:nvPr/>
        </p:nvPicPr>
        <p:blipFill rotWithShape="1">
          <a:blip r:embed="rId5"/>
          <a:srcRect b="30511"/>
          <a:stretch/>
        </p:blipFill>
        <p:spPr>
          <a:xfrm>
            <a:off x="145144" y="2105278"/>
            <a:ext cx="5950856" cy="4348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995A92-B2C2-4DA6-982C-7C176D07B592}"/>
              </a:ext>
            </a:extLst>
          </p:cNvPr>
          <p:cNvPicPr/>
          <p:nvPr/>
        </p:nvPicPr>
        <p:blipFill rotWithShape="1">
          <a:blip r:embed="rId5"/>
          <a:srcRect t="69578"/>
          <a:stretch/>
        </p:blipFill>
        <p:spPr>
          <a:xfrm>
            <a:off x="6241143" y="3070062"/>
            <a:ext cx="5934103" cy="22460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4CEAD59-7925-4712-8B05-F839C716C94C}"/>
              </a:ext>
            </a:extLst>
          </p:cNvPr>
          <p:cNvSpPr txBox="1"/>
          <p:nvPr/>
        </p:nvSpPr>
        <p:spPr>
          <a:xfrm>
            <a:off x="7807484" y="5724151"/>
            <a:ext cx="280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Modelar como gaussianas</a:t>
            </a:r>
            <a:endParaRPr lang="es-419" dirty="0"/>
          </a:p>
        </p:txBody>
      </p:sp>
      <p:pic>
        <p:nvPicPr>
          <p:cNvPr id="19" name="Picture 2" descr="Resultado de imagen para universidad guanajuato logo png">
            <a:extLst>
              <a:ext uri="{FF2B5EF4-FFF2-40B4-BE49-F238E27FC236}">
                <a16:creationId xmlns:a16="http://schemas.microsoft.com/office/drawing/2014/main" id="{E12E3D7A-97D0-40F6-861B-DA0021D99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779872A-1EE0-400F-BCC0-20072CA7E77E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1410A414-E75F-4F68-BC36-8F5A011043B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CFFEB6F-6346-4BBA-AEA6-20E981759B3B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35671911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226DBB-D99A-49F4-9B51-7DF62765171A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78EFA1-C943-4310-B4F2-267AEF8F9E56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736F26E-A9BD-4749-9A2F-7D72AB3C2FAF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975D267-F2D7-4287-BF32-59A49ECCD898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4A54116-321C-41E3-8029-57A6D2AD3229}"/>
              </a:ext>
            </a:extLst>
          </p:cNvPr>
          <p:cNvSpPr txBox="1"/>
          <p:nvPr/>
        </p:nvSpPr>
        <p:spPr>
          <a:xfrm>
            <a:off x="2461847" y="382691"/>
            <a:ext cx="321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 dirty="0"/>
              <a:t>Anchos de línea</a:t>
            </a:r>
            <a:endParaRPr lang="es-419" sz="3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6E0C5A-B547-4F0E-B0DB-F3A8B6086225}"/>
              </a:ext>
            </a:extLst>
          </p:cNvPr>
          <p:cNvSpPr txBox="1"/>
          <p:nvPr/>
        </p:nvSpPr>
        <p:spPr>
          <a:xfrm>
            <a:off x="2150480" y="1525252"/>
            <a:ext cx="16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/>
              <a:t>Colisional</a:t>
            </a:r>
            <a:endParaRPr lang="es-419" sz="2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65D3E8-C21F-45B6-854B-FA26A328E295}"/>
              </a:ext>
            </a:extLst>
          </p:cNvPr>
          <p:cNvSpPr txBox="1"/>
          <p:nvPr/>
        </p:nvSpPr>
        <p:spPr>
          <a:xfrm>
            <a:off x="8415756" y="1520644"/>
            <a:ext cx="176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Rotacional</a:t>
            </a:r>
            <a:endParaRPr lang="es-419" sz="28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B5E9C5-CA16-4E2B-81EB-8E07CA4EBD0D}"/>
              </a:ext>
            </a:extLst>
          </p:cNvPr>
          <p:cNvSpPr/>
          <p:nvPr/>
        </p:nvSpPr>
        <p:spPr>
          <a:xfrm>
            <a:off x="379096" y="5872244"/>
            <a:ext cx="607079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s-41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perfil de estas líneas se describe con una </a:t>
            </a:r>
            <a:r>
              <a:rPr lang="es-419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lorentziana</a:t>
            </a:r>
            <a:endParaRPr lang="es-419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3C875-03E2-42AC-842D-B76332EE272B}"/>
              </a:ext>
            </a:extLst>
          </p:cNvPr>
          <p:cNvSpPr txBox="1"/>
          <p:nvPr/>
        </p:nvSpPr>
        <p:spPr>
          <a:xfrm>
            <a:off x="857132" y="2085059"/>
            <a:ext cx="146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Movimiento átomos</a:t>
            </a:r>
            <a:endParaRPr lang="es-419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536073-88B9-4D15-A31B-4BD4F584C8D7}"/>
              </a:ext>
            </a:extLst>
          </p:cNvPr>
          <p:cNvSpPr txBox="1"/>
          <p:nvPr/>
        </p:nvSpPr>
        <p:spPr>
          <a:xfrm>
            <a:off x="3505401" y="2223558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Colisiones</a:t>
            </a:r>
            <a:endParaRPr lang="es-419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CD2ED6-4924-442B-941B-06E48F8ACEC7}"/>
              </a:ext>
            </a:extLst>
          </p:cNvPr>
          <p:cNvCxnSpPr>
            <a:cxnSpLocks/>
          </p:cNvCxnSpPr>
          <p:nvPr/>
        </p:nvCxnSpPr>
        <p:spPr>
          <a:xfrm>
            <a:off x="2489752" y="2421098"/>
            <a:ext cx="80499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63DD2C-F815-48F0-8A51-F1B2E55FE32F}"/>
              </a:ext>
            </a:extLst>
          </p:cNvPr>
          <p:cNvCxnSpPr>
            <a:cxnSpLocks/>
          </p:cNvCxnSpPr>
          <p:nvPr/>
        </p:nvCxnSpPr>
        <p:spPr>
          <a:xfrm flipH="1">
            <a:off x="4069016" y="2592890"/>
            <a:ext cx="1" cy="4260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B6A7F09-EA55-4AED-9974-4D4495DCF430}"/>
              </a:ext>
            </a:extLst>
          </p:cNvPr>
          <p:cNvSpPr/>
          <p:nvPr/>
        </p:nvSpPr>
        <p:spPr>
          <a:xfrm>
            <a:off x="3394640" y="3007597"/>
            <a:ext cx="1348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niveles perturbados</a:t>
            </a:r>
            <a:endParaRPr lang="es-419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D66877-3BC4-4048-BB47-9D533B56E129}"/>
              </a:ext>
            </a:extLst>
          </p:cNvPr>
          <p:cNvCxnSpPr>
            <a:cxnSpLocks/>
          </p:cNvCxnSpPr>
          <p:nvPr/>
        </p:nvCxnSpPr>
        <p:spPr>
          <a:xfrm flipH="1">
            <a:off x="4069016" y="3709147"/>
            <a:ext cx="1" cy="4260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A86780C-FE91-4046-9758-8A67885827A2}"/>
              </a:ext>
            </a:extLst>
          </p:cNvPr>
          <p:cNvSpPr/>
          <p:nvPr/>
        </p:nvSpPr>
        <p:spPr>
          <a:xfrm>
            <a:off x="3394640" y="4123854"/>
            <a:ext cx="1348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Modifica energías</a:t>
            </a:r>
            <a:endParaRPr lang="es-419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EE9D8-EF7C-4E96-9A9E-25C92769F601}"/>
              </a:ext>
            </a:extLst>
          </p:cNvPr>
          <p:cNvSpPr/>
          <p:nvPr/>
        </p:nvSpPr>
        <p:spPr>
          <a:xfrm>
            <a:off x="1594116" y="4135228"/>
            <a:ext cx="1463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respecto al reposo</a:t>
            </a:r>
            <a:endParaRPr lang="es-419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AFDC2B-2CEF-41A4-B77A-5463D7A2BBAB}"/>
              </a:ext>
            </a:extLst>
          </p:cNvPr>
          <p:cNvSpPr txBox="1"/>
          <p:nvPr/>
        </p:nvSpPr>
        <p:spPr>
          <a:xfrm>
            <a:off x="679913" y="5275943"/>
            <a:ext cx="175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Ensanchamiento </a:t>
            </a:r>
            <a:endParaRPr lang="es-419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5047B8-82C6-41CE-B3BA-008B0413F3E5}"/>
              </a:ext>
            </a:extLst>
          </p:cNvPr>
          <p:cNvCxnSpPr>
            <a:cxnSpLocks/>
          </p:cNvCxnSpPr>
          <p:nvPr/>
        </p:nvCxnSpPr>
        <p:spPr>
          <a:xfrm>
            <a:off x="2481155" y="5478704"/>
            <a:ext cx="51080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D219055-845C-4DB9-B354-85E072C3B356}"/>
              </a:ext>
            </a:extLst>
          </p:cNvPr>
          <p:cNvSpPr txBox="1"/>
          <p:nvPr/>
        </p:nvSpPr>
        <p:spPr>
          <a:xfrm>
            <a:off x="3144126" y="5143304"/>
            <a:ext cx="1750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Densidad atmosférica</a:t>
            </a:r>
            <a:endParaRPr lang="es-419" dirty="0"/>
          </a:p>
        </p:txBody>
      </p:sp>
      <p:sp>
        <p:nvSpPr>
          <p:cNvPr id="30" name="Shape 29">
            <a:extLst>
              <a:ext uri="{FF2B5EF4-FFF2-40B4-BE49-F238E27FC236}">
                <a16:creationId xmlns:a16="http://schemas.microsoft.com/office/drawing/2014/main" id="{71375FDF-927E-4450-A51E-7FADF2ADF28E}"/>
              </a:ext>
            </a:extLst>
          </p:cNvPr>
          <p:cNvSpPr/>
          <p:nvPr/>
        </p:nvSpPr>
        <p:spPr>
          <a:xfrm rot="1286462" flipH="1">
            <a:off x="4315262" y="2646970"/>
            <a:ext cx="1259291" cy="2935905"/>
          </a:xfrm>
          <a:prstGeom prst="swooshArrow">
            <a:avLst>
              <a:gd name="adj1" fmla="val 11056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B2F2FA-EEE1-4E4A-B521-3D3761C85F0D}"/>
              </a:ext>
            </a:extLst>
          </p:cNvPr>
          <p:cNvSpPr/>
          <p:nvPr/>
        </p:nvSpPr>
        <p:spPr>
          <a:xfrm>
            <a:off x="6495175" y="2324277"/>
            <a:ext cx="2140825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s-41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Proceso geométrico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2AA364D-060C-4A48-AA52-48A23B29644D}"/>
              </a:ext>
            </a:extLst>
          </p:cNvPr>
          <p:cNvCxnSpPr>
            <a:cxnSpLocks/>
          </p:cNvCxnSpPr>
          <p:nvPr/>
        </p:nvCxnSpPr>
        <p:spPr>
          <a:xfrm>
            <a:off x="8661100" y="2512053"/>
            <a:ext cx="804991" cy="1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2ABD2FB-3C04-4EFF-85ED-D87E6E893B5E}"/>
              </a:ext>
            </a:extLst>
          </p:cNvPr>
          <p:cNvSpPr/>
          <p:nvPr/>
        </p:nvSpPr>
        <p:spPr>
          <a:xfrm>
            <a:off x="9785880" y="2294223"/>
            <a:ext cx="1612833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s-41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Efecto Doppler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5747F6-F719-47E3-B653-FDCB478EC29A}"/>
              </a:ext>
            </a:extLst>
          </p:cNvPr>
          <p:cNvSpPr/>
          <p:nvPr/>
        </p:nvSpPr>
        <p:spPr>
          <a:xfrm>
            <a:off x="9867911" y="3186697"/>
            <a:ext cx="1448769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s-41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velocidad de rotación alta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E89A76-C331-4DB6-A091-F08062329A9D}"/>
              </a:ext>
            </a:extLst>
          </p:cNvPr>
          <p:cNvCxnSpPr>
            <a:cxnSpLocks/>
          </p:cNvCxnSpPr>
          <p:nvPr/>
        </p:nvCxnSpPr>
        <p:spPr>
          <a:xfrm flipH="1">
            <a:off x="10560133" y="2716292"/>
            <a:ext cx="1" cy="4260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2BE890C-B5BE-440F-BB20-8AB43EEB3E92}"/>
              </a:ext>
            </a:extLst>
          </p:cNvPr>
          <p:cNvSpPr/>
          <p:nvPr/>
        </p:nvSpPr>
        <p:spPr>
          <a:xfrm>
            <a:off x="7595457" y="3078044"/>
            <a:ext cx="2120054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s-41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parte de la estrella viene            azul  van                rojo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346A90-A14D-42C8-BD68-489BFBF33FD6}"/>
              </a:ext>
            </a:extLst>
          </p:cNvPr>
          <p:cNvSpPr/>
          <p:nvPr/>
        </p:nvSpPr>
        <p:spPr>
          <a:xfrm>
            <a:off x="6893872" y="4719762"/>
            <a:ext cx="33707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ensanchamiento de la línea disminución de la profundidad</a:t>
            </a:r>
            <a:endParaRPr lang="es-419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67359BF-BA70-4C37-9861-DDF47B0477B8}"/>
              </a:ext>
            </a:extLst>
          </p:cNvPr>
          <p:cNvCxnSpPr>
            <a:cxnSpLocks/>
          </p:cNvCxnSpPr>
          <p:nvPr/>
        </p:nvCxnSpPr>
        <p:spPr>
          <a:xfrm flipH="1">
            <a:off x="8579264" y="4143540"/>
            <a:ext cx="1" cy="4260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Resultado de imagen para universidad guanajuato logo png">
            <a:extLst>
              <a:ext uri="{FF2B5EF4-FFF2-40B4-BE49-F238E27FC236}">
                <a16:creationId xmlns:a16="http://schemas.microsoft.com/office/drawing/2014/main" id="{35D58FD2-28B6-4376-B38E-8CD1DF14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433C8BA-A791-4E86-BF00-6B3E1FB4100D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5DFD8A19-13A1-46E8-B151-54A76D243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586A0B2-9035-46AF-BC66-F11FC9E7A037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189272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520AC3-C579-4F47-8075-83C1418D2CBA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1124A-E6D9-4497-B723-A88813C5A3E9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C6F62E-376C-4663-ADEB-E7915E8D0925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ED027E-3AE7-40E6-8B14-6495F70B09CF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2" descr="Resultado de imagen para universidad guanajuato logo png">
            <a:extLst>
              <a:ext uri="{FF2B5EF4-FFF2-40B4-BE49-F238E27FC236}">
                <a16:creationId xmlns:a16="http://schemas.microsoft.com/office/drawing/2014/main" id="{13EDBC2A-F7B5-4A4E-813E-2FCD21E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944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7C760C-51CC-4804-AB8B-1594FF968A91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796BF-9180-427C-AB63-846B6E1E5D2C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85118CF-CB90-4AC4-8B02-D9A0EAC8F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FD99CF-036F-49DE-8B54-878DF558D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71" y="381355"/>
            <a:ext cx="7816645" cy="611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54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43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887200" y="6490535"/>
            <a:ext cx="31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2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ítulo 74">
            <a:extLst>
              <a:ext uri="{FF2B5EF4-FFF2-40B4-BE49-F238E27FC236}">
                <a16:creationId xmlns:a16="http://schemas.microsoft.com/office/drawing/2014/main" id="{D65FC5DC-A9AB-4672-8CF2-0170448F91A4}"/>
              </a:ext>
            </a:extLst>
          </p:cNvPr>
          <p:cNvSpPr txBox="1">
            <a:spLocks/>
          </p:cNvSpPr>
          <p:nvPr/>
        </p:nvSpPr>
        <p:spPr>
          <a:xfrm>
            <a:off x="4027269" y="647483"/>
            <a:ext cx="1720158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ZETA AURIGAE</a:t>
            </a:r>
          </a:p>
        </p:txBody>
      </p:sp>
      <p:sp>
        <p:nvSpPr>
          <p:cNvPr id="33" name="Título 74">
            <a:extLst>
              <a:ext uri="{FF2B5EF4-FFF2-40B4-BE49-F238E27FC236}">
                <a16:creationId xmlns:a16="http://schemas.microsoft.com/office/drawing/2014/main" id="{2BF2E0D4-8721-40D2-BF27-F4922830D3BD}"/>
              </a:ext>
            </a:extLst>
          </p:cNvPr>
          <p:cNvSpPr txBox="1">
            <a:spLocks/>
          </p:cNvSpPr>
          <p:nvPr/>
        </p:nvSpPr>
        <p:spPr>
          <a:xfrm>
            <a:off x="1206453" y="1379337"/>
            <a:ext cx="4280382" cy="36242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1400" b="1" dirty="0">
                <a:solidFill>
                  <a:schemeClr val="tx1"/>
                </a:solidFill>
                <a:latin typeface="+mn-lt"/>
              </a:rPr>
              <a:t>Estrella gigante roja K IV + Estrella secuencia principal B V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236C361-6B86-4837-9D95-EF1DB6122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5" y="1717779"/>
            <a:ext cx="6694383" cy="4322660"/>
          </a:xfrm>
          <a:prstGeom prst="rect">
            <a:avLst/>
          </a:prstGeom>
        </p:spPr>
      </p:pic>
      <p:sp>
        <p:nvSpPr>
          <p:cNvPr id="38" name="Título 74">
            <a:extLst>
              <a:ext uri="{FF2B5EF4-FFF2-40B4-BE49-F238E27FC236}">
                <a16:creationId xmlns:a16="http://schemas.microsoft.com/office/drawing/2014/main" id="{311A78EC-F560-482A-B4A4-DDBF0F8444B5}"/>
              </a:ext>
            </a:extLst>
          </p:cNvPr>
          <p:cNvSpPr txBox="1">
            <a:spLocks/>
          </p:cNvSpPr>
          <p:nvPr/>
        </p:nvSpPr>
        <p:spPr>
          <a:xfrm>
            <a:off x="3200816" y="6044495"/>
            <a:ext cx="2880496" cy="39946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b="1" i="0" u="none" strike="noStrike" dirty="0">
                <a:solidFill>
                  <a:schemeClr val="tx2"/>
                </a:solidFill>
                <a:effectLst/>
              </a:rPr>
              <a:t>Ake, T. B., y Griffin, E. (2015). Springe</a:t>
            </a:r>
            <a:endParaRPr lang="es-CO" sz="1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CBA94A-653D-4413-86D0-5B9E448A9699}"/>
              </a:ext>
            </a:extLst>
          </p:cNvPr>
          <p:cNvSpPr/>
          <p:nvPr/>
        </p:nvSpPr>
        <p:spPr>
          <a:xfrm>
            <a:off x="275646" y="245394"/>
            <a:ext cx="45719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FE392E4-A6EF-4076-A6A0-52782891F212}"/>
              </a:ext>
            </a:extLst>
          </p:cNvPr>
          <p:cNvSpPr/>
          <p:nvPr/>
        </p:nvSpPr>
        <p:spPr>
          <a:xfrm>
            <a:off x="376531" y="248621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FE08B9-8B5A-42F7-B6E8-C0F302B57FC4}"/>
              </a:ext>
            </a:extLst>
          </p:cNvPr>
          <p:cNvSpPr/>
          <p:nvPr/>
        </p:nvSpPr>
        <p:spPr>
          <a:xfrm>
            <a:off x="478496" y="249736"/>
            <a:ext cx="54000" cy="54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0433AEC-7BAA-4E18-8338-B424E5F24431}"/>
              </a:ext>
            </a:extLst>
          </p:cNvPr>
          <p:cNvSpPr/>
          <p:nvPr/>
        </p:nvSpPr>
        <p:spPr>
          <a:xfrm>
            <a:off x="573069" y="247506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6182621-9D6E-44A9-936B-1ED09D9A62BE}"/>
              </a:ext>
            </a:extLst>
          </p:cNvPr>
          <p:cNvSpPr/>
          <p:nvPr/>
        </p:nvSpPr>
        <p:spPr>
          <a:xfrm>
            <a:off x="675035" y="248621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1930538-6E95-458C-BFE2-F4CC6F5EC2F5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13A736BA-4ABE-45CE-AC0D-914100693E8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492E4E8-1DE0-4A79-BB0C-191B4C671ABE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CB0017A-7727-4CD3-BB02-D39E64EC588B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F5FF29B4-7746-45DA-A2A8-D43123D5989C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FD041F7-112A-4AD8-B8D0-BDFEF82358C5}"/>
              </a:ext>
            </a:extLst>
          </p:cNvPr>
          <p:cNvSpPr/>
          <p:nvPr/>
        </p:nvSpPr>
        <p:spPr>
          <a:xfrm>
            <a:off x="8329154" y="1052867"/>
            <a:ext cx="2217368" cy="1100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000" dirty="0"/>
              <a:t>x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435B099-0EF6-4EC1-866D-51DA201F420B}"/>
              </a:ext>
            </a:extLst>
          </p:cNvPr>
          <p:cNvSpPr txBox="1"/>
          <p:nvPr/>
        </p:nvSpPr>
        <p:spPr>
          <a:xfrm>
            <a:off x="8433697" y="1141688"/>
            <a:ext cx="208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Modelar gradientes de densidad y temperatura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0CFD9FBB-AABF-4C6D-B643-9BA540A0566E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6C387C-D655-40A0-8093-069A19F840BD}"/>
              </a:ext>
            </a:extLst>
          </p:cNvPr>
          <p:cNvGrpSpPr/>
          <p:nvPr/>
        </p:nvGrpSpPr>
        <p:grpSpPr>
          <a:xfrm>
            <a:off x="8597134" y="632089"/>
            <a:ext cx="3399989" cy="5742370"/>
            <a:chOff x="8597134" y="632089"/>
            <a:chExt cx="3399989" cy="5742370"/>
          </a:xfrm>
        </p:grpSpPr>
        <p:pic>
          <p:nvPicPr>
            <p:cNvPr id="61" name="Picture 60" descr="Resultado de imagen para sistema estrellas binario">
              <a:extLst>
                <a:ext uri="{FF2B5EF4-FFF2-40B4-BE49-F238E27FC236}">
                  <a16:creationId xmlns:a16="http://schemas.microsoft.com/office/drawing/2014/main" id="{4247F4C9-5A99-4C86-88CA-B85568D1B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22" b="44167" l="44141" r="55937">
                          <a14:backgroundMark x1="48281" y1="23889" x2="48281" y2="2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94" t="19582" r="42656" b="53056"/>
            <a:stretch/>
          </p:blipFill>
          <p:spPr bwMode="auto">
            <a:xfrm>
              <a:off x="9917099" y="5148497"/>
              <a:ext cx="631513" cy="66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1" descr="Resultado de imagen para sistema estrellas binario">
              <a:extLst>
                <a:ext uri="{FF2B5EF4-FFF2-40B4-BE49-F238E27FC236}">
                  <a16:creationId xmlns:a16="http://schemas.microsoft.com/office/drawing/2014/main" id="{F10B7614-578D-4E6B-96A3-D05BA82C54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22" b="44167" l="44141" r="55937">
                          <a14:backgroundMark x1="48281" y1="23889" x2="48281" y2="2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94" t="19582" r="42656" b="53056"/>
            <a:stretch/>
          </p:blipFill>
          <p:spPr bwMode="auto">
            <a:xfrm>
              <a:off x="10232855" y="5152605"/>
              <a:ext cx="631513" cy="66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04" descr="Resultado de imagen para sistema estrellas binario">
              <a:extLst>
                <a:ext uri="{FF2B5EF4-FFF2-40B4-BE49-F238E27FC236}">
                  <a16:creationId xmlns:a16="http://schemas.microsoft.com/office/drawing/2014/main" id="{C46C096C-F1B0-472C-99D8-082F621ED8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22" b="44167" l="44141" r="55937">
                          <a14:backgroundMark x1="48281" y1="23889" x2="48281" y2="2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94" t="19582" r="42656" b="53056"/>
            <a:stretch/>
          </p:blipFill>
          <p:spPr bwMode="auto">
            <a:xfrm>
              <a:off x="10548611" y="5157925"/>
              <a:ext cx="631513" cy="66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AC9B29B-AD53-4057-BBCB-3550DF8E79C2}"/>
                </a:ext>
              </a:extLst>
            </p:cNvPr>
            <p:cNvGrpSpPr/>
            <p:nvPr/>
          </p:nvGrpSpPr>
          <p:grpSpPr>
            <a:xfrm>
              <a:off x="8597134" y="632089"/>
              <a:ext cx="3399989" cy="5742370"/>
              <a:chOff x="2262624" y="2624119"/>
              <a:chExt cx="1188499" cy="1997590"/>
            </a:xfrm>
          </p:grpSpPr>
          <p:pic>
            <p:nvPicPr>
              <p:cNvPr id="107" name="Picture 6" descr="Resultado de imagen para corona solar png">
                <a:extLst>
                  <a:ext uri="{FF2B5EF4-FFF2-40B4-BE49-F238E27FC236}">
                    <a16:creationId xmlns:a16="http://schemas.microsoft.com/office/drawing/2014/main" id="{102A833E-9608-46EF-8D58-5C66B0B54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012" b="46947"/>
              <a:stretch/>
            </p:blipFill>
            <p:spPr bwMode="auto">
              <a:xfrm>
                <a:off x="2262624" y="2624119"/>
                <a:ext cx="1188499" cy="1997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6" descr="Resultado de imagen para estrella astronomia png">
                <a:extLst>
                  <a:ext uri="{FF2B5EF4-FFF2-40B4-BE49-F238E27FC236}">
                    <a16:creationId xmlns:a16="http://schemas.microsoft.com/office/drawing/2014/main" id="{7E526DE7-CB95-4680-B10A-2F377D0E6A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374" b="43861"/>
              <a:stretch/>
            </p:blipFill>
            <p:spPr bwMode="auto">
              <a:xfrm>
                <a:off x="3002506" y="3332908"/>
                <a:ext cx="448617" cy="128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0E80260-3441-4846-A01C-FD3CB71C726E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0FA14D6-553B-4F9F-AEA9-B230D3D9385F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BF340C4-C9E7-415C-AA28-E517E9A1AB70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185B7F66-51DD-4594-8DF1-7DEF1756267C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B635F076-DB7C-4EBC-906B-1475BF803130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FF14AC52-A1CF-4362-A327-1F497454369D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B1E8EE5-3CD8-4042-BEE0-1AD6D6777AC3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3F538274-FE16-4EA8-8C2A-81F7E08BAC83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noFill/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11376D9-89AC-4C86-8E4B-3FCF67218044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96DE101-DBDE-414A-A048-C8FEC08ACBE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5E022A4-CA9E-43A6-BECB-69DCED30BA30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7B6D5C5E-4AE5-49D9-AE86-4BEEE615394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04EE1A6E-3112-4F7B-9782-9E531F8C7071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649DA104-791F-4334-96D5-8DCFF6B4216F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noFill/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713E917E-19BA-49D8-AB5A-3BD3E715ECB6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50969D0-A74D-412D-9AF6-6BD3A821A254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F242E71-3FF2-4901-B2F4-BCC416E3066C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B4BB6391-1BC5-4F7D-832B-634D464D7AB3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81BE4D36-9470-4942-8A66-7498226A36F9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9B22667B-33A6-42F4-9D9C-CEB2652B7C6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34CF629D-54A2-492F-9226-E56BDD4F59C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4847A289-1748-42B6-A84A-5CF60DB646EB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2E418E5-CE25-4728-9446-54CC559AAE83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E1E9E73-94F3-4874-A617-26ED6239BBFD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8967AE7-1B6E-4AFF-87B8-C53E2AB3175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6AF1D56D-2BA7-4E45-A446-EE4A7785A3DB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AB0A2D2-1396-4407-8EA5-E8678112382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A55B3376-B984-4F4C-9D7B-13F1173D523C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0D12C0FB-A7E4-4225-923F-AB55531F003A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6080EAE-5C00-4DA1-A53B-08DFE40C577C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69959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  <p:bldP spid="102" grpId="0" animBg="1"/>
      <p:bldP spid="10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520AC3-C579-4F47-8075-83C1418D2CBA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1124A-E6D9-4497-B723-A88813C5A3E9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C6F62E-376C-4663-ADEB-E7915E8D0925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ED027E-3AE7-40E6-8B14-6495F70B09CF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2" descr="Resultado de imagen para universidad guanajuato logo png">
            <a:extLst>
              <a:ext uri="{FF2B5EF4-FFF2-40B4-BE49-F238E27FC236}">
                <a16:creationId xmlns:a16="http://schemas.microsoft.com/office/drawing/2014/main" id="{13EDBC2A-F7B5-4A4E-813E-2FCD21E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944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7C760C-51CC-4804-AB8B-1594FF968A91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3EA1B133-72DD-4EDA-AAED-25575CC8A6DF}"/>
              </a:ext>
            </a:extLst>
          </p:cNvPr>
          <p:cNvSpPr/>
          <p:nvPr/>
        </p:nvSpPr>
        <p:spPr>
          <a:xfrm>
            <a:off x="3540695" y="3544800"/>
            <a:ext cx="265716" cy="267087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244079ED-B8FB-4685-BE26-BA13150794F5}"/>
              </a:ext>
            </a:extLst>
          </p:cNvPr>
          <p:cNvSpPr/>
          <p:nvPr/>
        </p:nvSpPr>
        <p:spPr>
          <a:xfrm>
            <a:off x="2379605" y="3761457"/>
            <a:ext cx="265716" cy="267087"/>
          </a:xfrm>
          <a:prstGeom prst="star5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796BF-9180-427C-AB63-846B6E1E5D2C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FE6B32-3F10-41EA-91E0-C2F3C3AD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683" y="1029022"/>
            <a:ext cx="4561482" cy="528836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8AFF52-0EE1-4E8B-8A5A-74C8E1EBA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552" y="1206231"/>
            <a:ext cx="4210050" cy="49339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264CE4-53F0-4855-8423-B7BB508E89C4}"/>
              </a:ext>
            </a:extLst>
          </p:cNvPr>
          <p:cNvSpPr/>
          <p:nvPr/>
        </p:nvSpPr>
        <p:spPr>
          <a:xfrm>
            <a:off x="0" y="6232578"/>
            <a:ext cx="1219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1200" b="1" dirty="0">
                <a:latin typeface="Arial" panose="020B0604020202020204" pitchFamily="34" charset="0"/>
              </a:rPr>
              <a:t>K.P. </a:t>
            </a:r>
            <a:r>
              <a:rPr lang="es-419" sz="1200" b="1" dirty="0" err="1">
                <a:latin typeface="Arial" panose="020B0604020202020204" pitchFamily="34" charset="0"/>
              </a:rPr>
              <a:t>Schröder</a:t>
            </a:r>
            <a:r>
              <a:rPr lang="es-419" sz="1200" b="1" dirty="0">
                <a:latin typeface="Arial" panose="020B0604020202020204" pitchFamily="34" charset="0"/>
              </a:rPr>
              <a:t> y </a:t>
            </a:r>
            <a:r>
              <a:rPr lang="es-419" sz="1200" b="1" dirty="0" err="1">
                <a:latin typeface="Arial" panose="020B0604020202020204" pitchFamily="34" charset="0"/>
              </a:rPr>
              <a:t>cols</a:t>
            </a:r>
            <a:r>
              <a:rPr lang="es-419" sz="1200" b="1" dirty="0">
                <a:latin typeface="Arial" panose="020B0604020202020204" pitchFamily="34" charset="0"/>
              </a:rPr>
              <a:t>, (1989). </a:t>
            </a:r>
            <a:r>
              <a:rPr lang="es-419" sz="1200" b="1" i="1" dirty="0" err="1">
                <a:latin typeface="Arial" panose="020B0604020202020204" pitchFamily="34" charset="0"/>
              </a:rPr>
              <a:t>Astronomy</a:t>
            </a:r>
            <a:r>
              <a:rPr lang="es-419" sz="1200" b="1" i="1" dirty="0">
                <a:latin typeface="Arial" panose="020B0604020202020204" pitchFamily="34" charset="0"/>
              </a:rPr>
              <a:t> and </a:t>
            </a:r>
            <a:r>
              <a:rPr lang="es-419" sz="1200" b="1" i="1" dirty="0" err="1">
                <a:latin typeface="Arial" panose="020B0604020202020204" pitchFamily="34" charset="0"/>
              </a:rPr>
              <a:t>Astrophysics</a:t>
            </a:r>
            <a:endParaRPr lang="es-419" sz="1200" b="1" i="1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85118CF-CB90-4AC4-8B02-D9A0EAC8F0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5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520AC3-C579-4F47-8075-83C1418D2CBA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1124A-E6D9-4497-B723-A88813C5A3E9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1C6F62E-376C-4663-ADEB-E7915E8D0925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ED027E-3AE7-40E6-8B14-6495F70B09CF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2" descr="Resultado de imagen para universidad guanajuato logo png">
            <a:extLst>
              <a:ext uri="{FF2B5EF4-FFF2-40B4-BE49-F238E27FC236}">
                <a16:creationId xmlns:a16="http://schemas.microsoft.com/office/drawing/2014/main" id="{13EDBC2A-F7B5-4A4E-813E-2FCD21E37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944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7C760C-51CC-4804-AB8B-1594FF968A91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0796BF-9180-427C-AB63-846B6E1E5D2C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185118CF-CB90-4AC4-8B02-D9A0EAC8F0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DD7A91C-63A0-489B-9070-BF5425975A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0632114"/>
                  </p:ext>
                </p:extLst>
              </p:nvPr>
            </p:nvGraphicFramePr>
            <p:xfrm>
              <a:off x="1280873" y="2103713"/>
              <a:ext cx="9630254" cy="2910739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628792">
                      <a:extLst>
                        <a:ext uri="{9D8B030D-6E8A-4147-A177-3AD203B41FA5}">
                          <a16:colId xmlns:a16="http://schemas.microsoft.com/office/drawing/2014/main" val="568496930"/>
                        </a:ext>
                      </a:extLst>
                    </a:gridCol>
                    <a:gridCol w="1517812">
                      <a:extLst>
                        <a:ext uri="{9D8B030D-6E8A-4147-A177-3AD203B41FA5}">
                          <a16:colId xmlns:a16="http://schemas.microsoft.com/office/drawing/2014/main" val="3152356066"/>
                        </a:ext>
                      </a:extLst>
                    </a:gridCol>
                    <a:gridCol w="2198209">
                      <a:extLst>
                        <a:ext uri="{9D8B030D-6E8A-4147-A177-3AD203B41FA5}">
                          <a16:colId xmlns:a16="http://schemas.microsoft.com/office/drawing/2014/main" val="2831084380"/>
                        </a:ext>
                      </a:extLst>
                    </a:gridCol>
                    <a:gridCol w="2285441">
                      <a:extLst>
                        <a:ext uri="{9D8B030D-6E8A-4147-A177-3AD203B41FA5}">
                          <a16:colId xmlns:a16="http://schemas.microsoft.com/office/drawing/2014/main" val="3689805748"/>
                        </a:ext>
                      </a:extLst>
                    </a:gridCol>
                  </a:tblGrid>
                  <a:tr h="475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dirty="0"/>
                            <a:t>Propiedad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símbolo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2019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1987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7612316"/>
                      </a:ext>
                    </a:extLst>
                  </a:tr>
                  <a:tr h="475023">
                    <a:tc>
                      <a:txBody>
                        <a:bodyPr/>
                        <a:lstStyle/>
                        <a:p>
                          <a:r>
                            <a:rPr lang="es-419" b="0" dirty="0"/>
                            <a:t>Velocidad tangencial relativa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b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s-419" b="0" smtClean="0">
                                        <a:latin typeface="Cambria Math" panose="02040503050406030204" pitchFamily="18" charset="0"/>
                                      </a:rPr>
                                      <m:t>𝑡𝑎𝑛𝑟𝑒𝑙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419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65 km/s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dirty="0"/>
                            <a:t>65 km/s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0128600"/>
                      </a:ext>
                    </a:extLst>
                  </a:tr>
                  <a:tr h="499995">
                    <a:tc>
                      <a:txBody>
                        <a:bodyPr/>
                        <a:lstStyle/>
                        <a:p>
                          <a:r>
                            <a:rPr lang="es-419" b="0" dirty="0"/>
                            <a:t>Tiempo eclipse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b="0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419" b="0" dirty="0" smtClean="0">
                                        <a:latin typeface="Cambria Math" panose="02040503050406030204" pitchFamily="18" charset="0"/>
                                      </a:rPr>
                                      <m:t>𝑒𝑐𝑙𝑖𝑝𝑠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419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38,44 días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36,8 días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0421518"/>
                      </a:ext>
                    </a:extLst>
                  </a:tr>
                  <a:tr h="483890">
                    <a:tc>
                      <a:txBody>
                        <a:bodyPr/>
                        <a:lstStyle/>
                        <a:p>
                          <a:r>
                            <a:rPr lang="es-419" b="0" dirty="0"/>
                            <a:t>Longitud de arco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b="0" smtClean="0">
                                    <a:latin typeface="Cambria Math" panose="02040503050406030204" pitchFamily="18" charset="0"/>
                                  </a:rPr>
                                  <m:t>𝛥</m:t>
                                </m:r>
                                <m:r>
                                  <a:rPr lang="es-419" b="0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oMath>
                            </m:oMathPara>
                          </a14:m>
                          <a:endParaRPr lang="es-419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155,0097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419" b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s-419" b="0" smtClean="0"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</m:sub>
                              </m:sSub>
                            </m:oMath>
                          </a14:m>
                          <a:endParaRPr lang="es-419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dirty="0"/>
                            <a:t>148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s-419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s-419" b="0" smtClean="0"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b>
                                  <m:r>
                                    <a:rPr lang="es-419" b="0" smtClean="0"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</m:sub>
                              </m:sSub>
                            </m:oMath>
                          </a14:m>
                          <a:endParaRPr lang="es-419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3375100"/>
                      </a:ext>
                    </a:extLst>
                  </a:tr>
                  <a:tr h="475023">
                    <a:tc>
                      <a:txBody>
                        <a:bodyPr/>
                        <a:lstStyle/>
                        <a:p>
                          <a:r>
                            <a:rPr lang="es-419" b="0" dirty="0"/>
                            <a:t>Latitud de ingreso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419" b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s-419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23°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15,55°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8849130"/>
                      </a:ext>
                    </a:extLst>
                  </a:tr>
                  <a:tr h="501785">
                    <a:tc>
                      <a:txBody>
                        <a:bodyPr/>
                        <a:lstStyle/>
                        <a:p>
                          <a:r>
                            <a:rPr lang="es-419" b="0" dirty="0"/>
                            <a:t>Tiempo de ingreso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419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b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s-419" b="0" smtClean="0">
                                        <a:latin typeface="Cambria Math" panose="02040503050406030204" pitchFamily="18" charset="0"/>
                                      </a:rPr>
                                      <m:t>𝑖𝑛𝑔𝑟𝑒𝑠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419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1,4 días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1,31 días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2237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3DD7A91C-63A0-489B-9070-BF5425975A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0632114"/>
                  </p:ext>
                </p:extLst>
              </p:nvPr>
            </p:nvGraphicFramePr>
            <p:xfrm>
              <a:off x="1280873" y="2103713"/>
              <a:ext cx="9630254" cy="2910739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628792">
                      <a:extLst>
                        <a:ext uri="{9D8B030D-6E8A-4147-A177-3AD203B41FA5}">
                          <a16:colId xmlns:a16="http://schemas.microsoft.com/office/drawing/2014/main" val="568496930"/>
                        </a:ext>
                      </a:extLst>
                    </a:gridCol>
                    <a:gridCol w="1517812">
                      <a:extLst>
                        <a:ext uri="{9D8B030D-6E8A-4147-A177-3AD203B41FA5}">
                          <a16:colId xmlns:a16="http://schemas.microsoft.com/office/drawing/2014/main" val="3152356066"/>
                        </a:ext>
                      </a:extLst>
                    </a:gridCol>
                    <a:gridCol w="2198209">
                      <a:extLst>
                        <a:ext uri="{9D8B030D-6E8A-4147-A177-3AD203B41FA5}">
                          <a16:colId xmlns:a16="http://schemas.microsoft.com/office/drawing/2014/main" val="2831084380"/>
                        </a:ext>
                      </a:extLst>
                    </a:gridCol>
                    <a:gridCol w="2285441">
                      <a:extLst>
                        <a:ext uri="{9D8B030D-6E8A-4147-A177-3AD203B41FA5}">
                          <a16:colId xmlns:a16="http://schemas.microsoft.com/office/drawing/2014/main" val="3689805748"/>
                        </a:ext>
                      </a:extLst>
                    </a:gridCol>
                  </a:tblGrid>
                  <a:tr h="47502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dirty="0"/>
                            <a:t>Propiedad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símbolo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2019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1987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7612316"/>
                      </a:ext>
                    </a:extLst>
                  </a:tr>
                  <a:tr h="475023">
                    <a:tc>
                      <a:txBody>
                        <a:bodyPr/>
                        <a:lstStyle/>
                        <a:p>
                          <a:r>
                            <a:rPr lang="es-419" b="0" dirty="0"/>
                            <a:t>Velocidad tangencial relativa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4"/>
                          <a:stretch>
                            <a:fillRect l="-238956" t="-106410" r="-296386" b="-4179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65 km/s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419" dirty="0"/>
                            <a:t>65 km/s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30128600"/>
                      </a:ext>
                    </a:extLst>
                  </a:tr>
                  <a:tr h="499995">
                    <a:tc>
                      <a:txBody>
                        <a:bodyPr/>
                        <a:lstStyle/>
                        <a:p>
                          <a:r>
                            <a:rPr lang="es-419" b="0" dirty="0"/>
                            <a:t>Tiempo eclipse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4"/>
                          <a:stretch>
                            <a:fillRect l="-238956" t="-196341" r="-296386" b="-2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38,44 días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36,8 días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90421518"/>
                      </a:ext>
                    </a:extLst>
                  </a:tr>
                  <a:tr h="483890">
                    <a:tc>
                      <a:txBody>
                        <a:bodyPr/>
                        <a:lstStyle/>
                        <a:p>
                          <a:r>
                            <a:rPr lang="es-419" b="0" dirty="0"/>
                            <a:t>Longitud de arco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4"/>
                          <a:stretch>
                            <a:fillRect l="-238956" t="-303750" r="-296386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33795" t="-303750" r="-104432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21333" t="-303750" r="-533" b="-2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3375100"/>
                      </a:ext>
                    </a:extLst>
                  </a:tr>
                  <a:tr h="475023">
                    <a:tc>
                      <a:txBody>
                        <a:bodyPr/>
                        <a:lstStyle/>
                        <a:p>
                          <a:r>
                            <a:rPr lang="es-419" b="0" dirty="0"/>
                            <a:t>Latitud de ingreso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4"/>
                          <a:stretch>
                            <a:fillRect l="-238956" t="-414103" r="-296386" b="-110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23°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15,55°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88849130"/>
                      </a:ext>
                    </a:extLst>
                  </a:tr>
                  <a:tr h="501785">
                    <a:tc>
                      <a:txBody>
                        <a:bodyPr/>
                        <a:lstStyle/>
                        <a:p>
                          <a:r>
                            <a:rPr lang="es-419" b="0" dirty="0"/>
                            <a:t>Tiempo de ingreso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419"/>
                        </a:p>
                      </a:txBody>
                      <a:tcPr>
                        <a:blipFill>
                          <a:blip r:embed="rId4"/>
                          <a:stretch>
                            <a:fillRect l="-238956" t="-489024" r="-296386" b="-4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1,4 días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419" dirty="0"/>
                            <a:t>1,31 días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622370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57881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7AC648-ED9F-43D1-8AED-B3546B34A2CA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sp>
        <p:nvSpPr>
          <p:cNvPr id="14" name="Título 74">
            <a:extLst>
              <a:ext uri="{FF2B5EF4-FFF2-40B4-BE49-F238E27FC236}">
                <a16:creationId xmlns:a16="http://schemas.microsoft.com/office/drawing/2014/main" id="{66750ED1-5935-4AB8-B24F-963C8C959A8E}"/>
              </a:ext>
            </a:extLst>
          </p:cNvPr>
          <p:cNvSpPr txBox="1">
            <a:spLocks/>
          </p:cNvSpPr>
          <p:nvPr/>
        </p:nvSpPr>
        <p:spPr>
          <a:xfrm>
            <a:off x="2098715" y="674315"/>
            <a:ext cx="229630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 err="1">
                <a:solidFill>
                  <a:srgbClr val="002060"/>
                </a:solidFill>
                <a:latin typeface="+mn-lt"/>
              </a:rPr>
              <a:t>iSpec</a:t>
            </a:r>
            <a:endParaRPr lang="es-CO" sz="2000" b="1" dirty="0">
              <a:solidFill>
                <a:srgbClr val="002060"/>
              </a:solidFill>
              <a:latin typeface="+mn-lt"/>
            </a:endParaRPr>
          </a:p>
        </p:txBody>
      </p:sp>
      <p:pic>
        <p:nvPicPr>
          <p:cNvPr id="18" name="Picture 17" descr="A picture containing game&#10;&#10;Description automatically generated">
            <a:extLst>
              <a:ext uri="{FF2B5EF4-FFF2-40B4-BE49-F238E27FC236}">
                <a16:creationId xmlns:a16="http://schemas.microsoft.com/office/drawing/2014/main" id="{229C6437-8DB5-4A44-88E2-ECA7D8373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27" y="1494316"/>
            <a:ext cx="1314288" cy="1564489"/>
          </a:xfrm>
          <a:prstGeom prst="rect">
            <a:avLst/>
          </a:prstGeom>
        </p:spPr>
      </p:pic>
      <p:pic>
        <p:nvPicPr>
          <p:cNvPr id="20" name="Picture 12" descr="Logo Python PNG transparente - StickPNG">
            <a:extLst>
              <a:ext uri="{FF2B5EF4-FFF2-40B4-BE49-F238E27FC236}">
                <a16:creationId xmlns:a16="http://schemas.microsoft.com/office/drawing/2014/main" id="{0126B4A9-4CA9-4CA6-913A-6AD002540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79" y="1670775"/>
            <a:ext cx="1186792" cy="10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40AAD6-11DB-4914-8D59-F5D82073F5E8}"/>
              </a:ext>
            </a:extLst>
          </p:cNvPr>
          <p:cNvSpPr txBox="1"/>
          <p:nvPr/>
        </p:nvSpPr>
        <p:spPr>
          <a:xfrm>
            <a:off x="2433483" y="2435507"/>
            <a:ext cx="321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Correcciones de velocidad radial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F6D3DC-C639-4878-BF69-03C0C3CE27C1}"/>
              </a:ext>
            </a:extLst>
          </p:cNvPr>
          <p:cNvSpPr txBox="1"/>
          <p:nvPr/>
        </p:nvSpPr>
        <p:spPr>
          <a:xfrm>
            <a:off x="2433483" y="2989100"/>
            <a:ext cx="20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Sumas de espectros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2F2332-3504-451E-B797-CB624DFD10E8}"/>
              </a:ext>
            </a:extLst>
          </p:cNvPr>
          <p:cNvSpPr txBox="1"/>
          <p:nvPr/>
        </p:nvSpPr>
        <p:spPr>
          <a:xfrm>
            <a:off x="2433483" y="3622800"/>
            <a:ext cx="4381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Normalización (ajuste regiones de continuo):</a:t>
            </a:r>
          </a:p>
          <a:p>
            <a:pPr marL="285750" indent="-285750">
              <a:buFontTx/>
              <a:buChar char="-"/>
            </a:pPr>
            <a:r>
              <a:rPr lang="es-419" dirty="0" err="1"/>
              <a:t>Splines</a:t>
            </a:r>
            <a:endParaRPr lang="es-419" dirty="0"/>
          </a:p>
          <a:p>
            <a:pPr marL="285750" indent="-285750">
              <a:buFontTx/>
              <a:buChar char="-"/>
            </a:pPr>
            <a:r>
              <a:rPr lang="es-419" dirty="0"/>
              <a:t>Polinomio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355AA-1D05-4FD7-BA75-1287E50F8F5A}"/>
              </a:ext>
            </a:extLst>
          </p:cNvPr>
          <p:cNvSpPr txBox="1"/>
          <p:nvPr/>
        </p:nvSpPr>
        <p:spPr>
          <a:xfrm>
            <a:off x="2433483" y="4751596"/>
            <a:ext cx="318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Cálculo de parámetros estelares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3823E0-4F87-4FCA-9424-6FB52283674F}"/>
              </a:ext>
            </a:extLst>
          </p:cNvPr>
          <p:cNvSpPr txBox="1"/>
          <p:nvPr/>
        </p:nvSpPr>
        <p:spPr>
          <a:xfrm>
            <a:off x="7957153" y="1913513"/>
            <a:ext cx="3573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Hacer el proceso de comparación con el sintético, en el caso espectro puro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35AEDB-E510-4EBB-956A-51653FFA9F3D}"/>
              </a:ext>
            </a:extLst>
          </p:cNvPr>
          <p:cNvSpPr txBox="1"/>
          <p:nvPr/>
        </p:nvSpPr>
        <p:spPr>
          <a:xfrm>
            <a:off x="7957153" y="4084465"/>
            <a:ext cx="3573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Ayudar en la normalización de un espectro combinado, donde prácticamente no se tienen regiones de continuo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67DBDF-9BB6-4A89-A1CA-A1E241E32503}"/>
              </a:ext>
            </a:extLst>
          </p:cNvPr>
          <p:cNvSpPr txBox="1"/>
          <p:nvPr/>
        </p:nvSpPr>
        <p:spPr>
          <a:xfrm>
            <a:off x="3753368" y="5733065"/>
            <a:ext cx="6123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Generalización que se puede aplicar a espectros combinados</a:t>
            </a:r>
          </a:p>
        </p:txBody>
      </p:sp>
    </p:spTree>
    <p:extLst>
      <p:ext uri="{BB962C8B-B14F-4D97-AF65-F5344CB8AC3E}">
        <p14:creationId xmlns:p14="http://schemas.microsoft.com/office/powerpoint/2010/main" val="102861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7AC648-ED9F-43D1-8AED-B3546B34A2CA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4B7352BE-E020-4337-8D9B-77A187E9A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1" y="1654048"/>
            <a:ext cx="5715798" cy="4220164"/>
          </a:xfrm>
          <a:prstGeom prst="rect">
            <a:avLst/>
          </a:prstGeom>
        </p:spPr>
      </p:pic>
      <p:sp>
        <p:nvSpPr>
          <p:cNvPr id="13" name="Título 74">
            <a:extLst>
              <a:ext uri="{FF2B5EF4-FFF2-40B4-BE49-F238E27FC236}">
                <a16:creationId xmlns:a16="http://schemas.microsoft.com/office/drawing/2014/main" id="{E1128506-5437-44AC-8A02-4A10502C2DBD}"/>
              </a:ext>
            </a:extLst>
          </p:cNvPr>
          <p:cNvSpPr txBox="1">
            <a:spLocks/>
          </p:cNvSpPr>
          <p:nvPr/>
        </p:nvSpPr>
        <p:spPr>
          <a:xfrm>
            <a:off x="399931" y="5816359"/>
            <a:ext cx="3995088" cy="58759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b="1" i="0" u="none" strike="noStrike" dirty="0">
                <a:solidFill>
                  <a:schemeClr val="tx2"/>
                </a:solidFill>
                <a:effectLst/>
              </a:rPr>
              <a:t>Rosas, F. (2019). Thesis master</a:t>
            </a:r>
          </a:p>
          <a:p>
            <a:pPr algn="l"/>
            <a:endParaRPr lang="en-US" sz="1400" b="1" dirty="0">
              <a:solidFill>
                <a:schemeClr val="tx2"/>
              </a:solidFill>
              <a:latin typeface="+mn-lt"/>
            </a:endParaRPr>
          </a:p>
          <a:p>
            <a:pPr algn="l"/>
            <a:r>
              <a:rPr lang="es-419" sz="1400" b="1" dirty="0" err="1">
                <a:solidFill>
                  <a:schemeClr val="tx2"/>
                </a:solidFill>
              </a:rPr>
              <a:t>Husser</a:t>
            </a:r>
            <a:r>
              <a:rPr lang="es-419" sz="1400" b="1" dirty="0">
                <a:solidFill>
                  <a:schemeClr val="tx2"/>
                </a:solidFill>
              </a:rPr>
              <a:t>, T. O., y cols. (2013). </a:t>
            </a:r>
            <a:r>
              <a:rPr lang="es-419" sz="1400" b="1" i="1" dirty="0" err="1">
                <a:solidFill>
                  <a:schemeClr val="tx2"/>
                </a:solidFill>
              </a:rPr>
              <a:t>Astronomy</a:t>
            </a:r>
            <a:r>
              <a:rPr lang="es-419" sz="1400" b="1" i="1" dirty="0">
                <a:solidFill>
                  <a:schemeClr val="tx2"/>
                </a:solidFill>
              </a:rPr>
              <a:t> &amp; </a:t>
            </a:r>
            <a:r>
              <a:rPr lang="es-419" sz="1400" b="1" i="1" dirty="0" err="1">
                <a:solidFill>
                  <a:schemeClr val="tx2"/>
                </a:solidFill>
              </a:rPr>
              <a:t>Astrophysics</a:t>
            </a:r>
            <a:endParaRPr lang="es-CO" sz="14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Título 74">
            <a:extLst>
              <a:ext uri="{FF2B5EF4-FFF2-40B4-BE49-F238E27FC236}">
                <a16:creationId xmlns:a16="http://schemas.microsoft.com/office/drawing/2014/main" id="{66750ED1-5935-4AB8-B24F-963C8C959A8E}"/>
              </a:ext>
            </a:extLst>
          </p:cNvPr>
          <p:cNvSpPr txBox="1">
            <a:spLocks/>
          </p:cNvSpPr>
          <p:nvPr/>
        </p:nvSpPr>
        <p:spPr>
          <a:xfrm>
            <a:off x="2098715" y="674315"/>
            <a:ext cx="229630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ESPECTRO PURO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A7096-8483-473E-A991-89A91D35A130}"/>
              </a:ext>
            </a:extLst>
          </p:cNvPr>
          <p:cNvSpPr txBox="1"/>
          <p:nvPr/>
        </p:nvSpPr>
        <p:spPr>
          <a:xfrm>
            <a:off x="1017683" y="1298074"/>
            <a:ext cx="16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Line </a:t>
            </a:r>
            <a:r>
              <a:rPr lang="es-419" dirty="0" err="1"/>
              <a:t>blanketing</a:t>
            </a:r>
            <a:endParaRPr lang="es-419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C847F-3F9D-419D-8F29-548A8A839C69}"/>
              </a:ext>
            </a:extLst>
          </p:cNvPr>
          <p:cNvSpPr txBox="1"/>
          <p:nvPr/>
        </p:nvSpPr>
        <p:spPr>
          <a:xfrm>
            <a:off x="7081378" y="2031959"/>
            <a:ext cx="3521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Comparar con un espectro sintético</a:t>
            </a:r>
          </a:p>
          <a:p>
            <a:r>
              <a:rPr lang="es-419" dirty="0"/>
              <a:t>Estrella tipo K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CB2C4708-A15D-4825-A840-71944D118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30" y="3413917"/>
            <a:ext cx="5930496" cy="267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194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7AC648-ED9F-43D1-8AED-B3546B34A2CA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sp>
        <p:nvSpPr>
          <p:cNvPr id="14" name="Título 74">
            <a:extLst>
              <a:ext uri="{FF2B5EF4-FFF2-40B4-BE49-F238E27FC236}">
                <a16:creationId xmlns:a16="http://schemas.microsoft.com/office/drawing/2014/main" id="{66750ED1-5935-4AB8-B24F-963C8C959A8E}"/>
              </a:ext>
            </a:extLst>
          </p:cNvPr>
          <p:cNvSpPr txBox="1">
            <a:spLocks/>
          </p:cNvSpPr>
          <p:nvPr/>
        </p:nvSpPr>
        <p:spPr>
          <a:xfrm>
            <a:off x="2098715" y="674315"/>
            <a:ext cx="3195956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ESPECTRO COMBINADO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BC847F-3F9D-419D-8F29-548A8A839C69}"/>
              </a:ext>
            </a:extLst>
          </p:cNvPr>
          <p:cNvSpPr txBox="1"/>
          <p:nvPr/>
        </p:nvSpPr>
        <p:spPr>
          <a:xfrm>
            <a:off x="2449272" y="1501295"/>
            <a:ext cx="332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En proporciones diferentes con respecto a la longitud de onda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A8A702-147C-43CC-8EF2-B39DA036FC02}"/>
              </a:ext>
            </a:extLst>
          </p:cNvPr>
          <p:cNvGrpSpPr/>
          <p:nvPr/>
        </p:nvGrpSpPr>
        <p:grpSpPr>
          <a:xfrm>
            <a:off x="450803" y="1795193"/>
            <a:ext cx="5649818" cy="4303649"/>
            <a:chOff x="1017682" y="1550966"/>
            <a:chExt cx="6132418" cy="4619583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86C913-6979-4B11-975C-4B1D5358B42E}"/>
                </a:ext>
              </a:extLst>
            </p:cNvPr>
            <p:cNvCxnSpPr/>
            <p:nvPr/>
          </p:nvCxnSpPr>
          <p:spPr>
            <a:xfrm flipV="1">
              <a:off x="1047242" y="1550966"/>
              <a:ext cx="0" cy="461958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8F160F-8CCF-4722-8F99-A043A28BC1F1}"/>
                </a:ext>
              </a:extLst>
            </p:cNvPr>
            <p:cNvSpPr/>
            <p:nvPr/>
          </p:nvSpPr>
          <p:spPr>
            <a:xfrm>
              <a:off x="2645787" y="5829330"/>
              <a:ext cx="75600" cy="7603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C11A92-0017-4596-9AE5-C099507BFD74}"/>
                </a:ext>
              </a:extLst>
            </p:cNvPr>
            <p:cNvSpPr/>
            <p:nvPr/>
          </p:nvSpPr>
          <p:spPr>
            <a:xfrm>
              <a:off x="1143000" y="2353557"/>
              <a:ext cx="5499100" cy="3803563"/>
            </a:xfrm>
            <a:custGeom>
              <a:avLst/>
              <a:gdLst>
                <a:gd name="connsiteX0" fmla="*/ 0 w 5499100"/>
                <a:gd name="connsiteY0" fmla="*/ 3755143 h 3803563"/>
                <a:gd name="connsiteX1" fmla="*/ 190500 w 5499100"/>
                <a:gd name="connsiteY1" fmla="*/ 3780543 h 3803563"/>
                <a:gd name="connsiteX2" fmla="*/ 355600 w 5499100"/>
                <a:gd name="connsiteY2" fmla="*/ 3628143 h 3803563"/>
                <a:gd name="connsiteX3" fmla="*/ 571500 w 5499100"/>
                <a:gd name="connsiteY3" fmla="*/ 2066043 h 3803563"/>
                <a:gd name="connsiteX4" fmla="*/ 673100 w 5499100"/>
                <a:gd name="connsiteY4" fmla="*/ 1265943 h 3803563"/>
                <a:gd name="connsiteX5" fmla="*/ 736600 w 5499100"/>
                <a:gd name="connsiteY5" fmla="*/ 783343 h 3803563"/>
                <a:gd name="connsiteX6" fmla="*/ 850900 w 5499100"/>
                <a:gd name="connsiteY6" fmla="*/ 300743 h 3803563"/>
                <a:gd name="connsiteX7" fmla="*/ 914400 w 5499100"/>
                <a:gd name="connsiteY7" fmla="*/ 110243 h 3803563"/>
                <a:gd name="connsiteX8" fmla="*/ 977900 w 5499100"/>
                <a:gd name="connsiteY8" fmla="*/ 8643 h 3803563"/>
                <a:gd name="connsiteX9" fmla="*/ 1054100 w 5499100"/>
                <a:gd name="connsiteY9" fmla="*/ 21343 h 3803563"/>
                <a:gd name="connsiteX10" fmla="*/ 1168400 w 5499100"/>
                <a:gd name="connsiteY10" fmla="*/ 148343 h 3803563"/>
                <a:gd name="connsiteX11" fmla="*/ 1498600 w 5499100"/>
                <a:gd name="connsiteY11" fmla="*/ 961143 h 3803563"/>
                <a:gd name="connsiteX12" fmla="*/ 1816100 w 5499100"/>
                <a:gd name="connsiteY12" fmla="*/ 1723143 h 3803563"/>
                <a:gd name="connsiteX13" fmla="*/ 2006600 w 5499100"/>
                <a:gd name="connsiteY13" fmla="*/ 2091443 h 3803563"/>
                <a:gd name="connsiteX14" fmla="*/ 2247900 w 5499100"/>
                <a:gd name="connsiteY14" fmla="*/ 2485143 h 3803563"/>
                <a:gd name="connsiteX15" fmla="*/ 2565400 w 5499100"/>
                <a:gd name="connsiteY15" fmla="*/ 2878843 h 3803563"/>
                <a:gd name="connsiteX16" fmla="*/ 3035300 w 5499100"/>
                <a:gd name="connsiteY16" fmla="*/ 3209043 h 3803563"/>
                <a:gd name="connsiteX17" fmla="*/ 3759200 w 5499100"/>
                <a:gd name="connsiteY17" fmla="*/ 3475743 h 3803563"/>
                <a:gd name="connsiteX18" fmla="*/ 4673600 w 5499100"/>
                <a:gd name="connsiteY18" fmla="*/ 3628143 h 3803563"/>
                <a:gd name="connsiteX19" fmla="*/ 5499100 w 5499100"/>
                <a:gd name="connsiteY19" fmla="*/ 3704343 h 380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99100" h="3803563">
                  <a:moveTo>
                    <a:pt x="0" y="3755143"/>
                  </a:moveTo>
                  <a:cubicBezTo>
                    <a:pt x="65616" y="3778426"/>
                    <a:pt x="131233" y="3801710"/>
                    <a:pt x="190500" y="3780543"/>
                  </a:cubicBezTo>
                  <a:cubicBezTo>
                    <a:pt x="249767" y="3759376"/>
                    <a:pt x="292100" y="3913893"/>
                    <a:pt x="355600" y="3628143"/>
                  </a:cubicBezTo>
                  <a:cubicBezTo>
                    <a:pt x="419100" y="3342393"/>
                    <a:pt x="518583" y="2459743"/>
                    <a:pt x="571500" y="2066043"/>
                  </a:cubicBezTo>
                  <a:cubicBezTo>
                    <a:pt x="624417" y="1672343"/>
                    <a:pt x="645583" y="1479726"/>
                    <a:pt x="673100" y="1265943"/>
                  </a:cubicBezTo>
                  <a:cubicBezTo>
                    <a:pt x="700617" y="1052160"/>
                    <a:pt x="706967" y="944210"/>
                    <a:pt x="736600" y="783343"/>
                  </a:cubicBezTo>
                  <a:cubicBezTo>
                    <a:pt x="766233" y="622476"/>
                    <a:pt x="821267" y="412926"/>
                    <a:pt x="850900" y="300743"/>
                  </a:cubicBezTo>
                  <a:cubicBezTo>
                    <a:pt x="880533" y="188560"/>
                    <a:pt x="893233" y="158926"/>
                    <a:pt x="914400" y="110243"/>
                  </a:cubicBezTo>
                  <a:cubicBezTo>
                    <a:pt x="935567" y="61560"/>
                    <a:pt x="954617" y="23460"/>
                    <a:pt x="977900" y="8643"/>
                  </a:cubicBezTo>
                  <a:cubicBezTo>
                    <a:pt x="1001183" y="-6174"/>
                    <a:pt x="1022350" y="-1940"/>
                    <a:pt x="1054100" y="21343"/>
                  </a:cubicBezTo>
                  <a:cubicBezTo>
                    <a:pt x="1085850" y="44626"/>
                    <a:pt x="1094317" y="-8290"/>
                    <a:pt x="1168400" y="148343"/>
                  </a:cubicBezTo>
                  <a:cubicBezTo>
                    <a:pt x="1242483" y="304976"/>
                    <a:pt x="1390650" y="698676"/>
                    <a:pt x="1498600" y="961143"/>
                  </a:cubicBezTo>
                  <a:cubicBezTo>
                    <a:pt x="1606550" y="1223610"/>
                    <a:pt x="1731433" y="1534760"/>
                    <a:pt x="1816100" y="1723143"/>
                  </a:cubicBezTo>
                  <a:cubicBezTo>
                    <a:pt x="1900767" y="1911526"/>
                    <a:pt x="1934633" y="1964443"/>
                    <a:pt x="2006600" y="2091443"/>
                  </a:cubicBezTo>
                  <a:cubicBezTo>
                    <a:pt x="2078567" y="2218443"/>
                    <a:pt x="2154767" y="2353910"/>
                    <a:pt x="2247900" y="2485143"/>
                  </a:cubicBezTo>
                  <a:cubicBezTo>
                    <a:pt x="2341033" y="2616376"/>
                    <a:pt x="2434167" y="2758193"/>
                    <a:pt x="2565400" y="2878843"/>
                  </a:cubicBezTo>
                  <a:cubicBezTo>
                    <a:pt x="2696633" y="2999493"/>
                    <a:pt x="2836333" y="3109560"/>
                    <a:pt x="3035300" y="3209043"/>
                  </a:cubicBezTo>
                  <a:cubicBezTo>
                    <a:pt x="3234267" y="3308526"/>
                    <a:pt x="3486150" y="3405893"/>
                    <a:pt x="3759200" y="3475743"/>
                  </a:cubicBezTo>
                  <a:cubicBezTo>
                    <a:pt x="4032250" y="3545593"/>
                    <a:pt x="4383617" y="3590043"/>
                    <a:pt x="4673600" y="3628143"/>
                  </a:cubicBezTo>
                  <a:cubicBezTo>
                    <a:pt x="4963583" y="3666243"/>
                    <a:pt x="5231341" y="3685293"/>
                    <a:pt x="5499100" y="3704343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BD611FE-B235-4D6E-83B2-762D2750316B}"/>
                </a:ext>
              </a:extLst>
            </p:cNvPr>
            <p:cNvSpPr/>
            <p:nvPr/>
          </p:nvSpPr>
          <p:spPr>
            <a:xfrm>
              <a:off x="1206500" y="4896302"/>
              <a:ext cx="5384800" cy="1263198"/>
            </a:xfrm>
            <a:custGeom>
              <a:avLst/>
              <a:gdLst>
                <a:gd name="connsiteX0" fmla="*/ 0 w 5384800"/>
                <a:gd name="connsiteY0" fmla="*/ 1263198 h 1263198"/>
                <a:gd name="connsiteX1" fmla="*/ 266700 w 5384800"/>
                <a:gd name="connsiteY1" fmla="*/ 1250498 h 1263198"/>
                <a:gd name="connsiteX2" fmla="*/ 406400 w 5384800"/>
                <a:gd name="connsiteY2" fmla="*/ 1186998 h 1263198"/>
                <a:gd name="connsiteX3" fmla="*/ 520700 w 5384800"/>
                <a:gd name="connsiteY3" fmla="*/ 1047298 h 1263198"/>
                <a:gd name="connsiteX4" fmla="*/ 762000 w 5384800"/>
                <a:gd name="connsiteY4" fmla="*/ 475798 h 1263198"/>
                <a:gd name="connsiteX5" fmla="*/ 876300 w 5384800"/>
                <a:gd name="connsiteY5" fmla="*/ 221798 h 1263198"/>
                <a:gd name="connsiteX6" fmla="*/ 1016000 w 5384800"/>
                <a:gd name="connsiteY6" fmla="*/ 69398 h 1263198"/>
                <a:gd name="connsiteX7" fmla="*/ 1168400 w 5384800"/>
                <a:gd name="connsiteY7" fmla="*/ 5898 h 1263198"/>
                <a:gd name="connsiteX8" fmla="*/ 1333500 w 5384800"/>
                <a:gd name="connsiteY8" fmla="*/ 18598 h 1263198"/>
                <a:gd name="connsiteX9" fmla="*/ 1625600 w 5384800"/>
                <a:gd name="connsiteY9" fmla="*/ 145598 h 1263198"/>
                <a:gd name="connsiteX10" fmla="*/ 2019300 w 5384800"/>
                <a:gd name="connsiteY10" fmla="*/ 450398 h 1263198"/>
                <a:gd name="connsiteX11" fmla="*/ 2362200 w 5384800"/>
                <a:gd name="connsiteY11" fmla="*/ 653598 h 1263198"/>
                <a:gd name="connsiteX12" fmla="*/ 2565400 w 5384800"/>
                <a:gd name="connsiteY12" fmla="*/ 742498 h 1263198"/>
                <a:gd name="connsiteX13" fmla="*/ 3225800 w 5384800"/>
                <a:gd name="connsiteY13" fmla="*/ 971098 h 1263198"/>
                <a:gd name="connsiteX14" fmla="*/ 3873500 w 5384800"/>
                <a:gd name="connsiteY14" fmla="*/ 1072698 h 1263198"/>
                <a:gd name="connsiteX15" fmla="*/ 4470400 w 5384800"/>
                <a:gd name="connsiteY15" fmla="*/ 1123498 h 1263198"/>
                <a:gd name="connsiteX16" fmla="*/ 4978400 w 5384800"/>
                <a:gd name="connsiteY16" fmla="*/ 1148898 h 1263198"/>
                <a:gd name="connsiteX17" fmla="*/ 5384800 w 5384800"/>
                <a:gd name="connsiteY17" fmla="*/ 1148898 h 126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84800" h="1263198">
                  <a:moveTo>
                    <a:pt x="0" y="1263198"/>
                  </a:moveTo>
                  <a:cubicBezTo>
                    <a:pt x="99483" y="1263198"/>
                    <a:pt x="198967" y="1263198"/>
                    <a:pt x="266700" y="1250498"/>
                  </a:cubicBezTo>
                  <a:cubicBezTo>
                    <a:pt x="334433" y="1237798"/>
                    <a:pt x="364067" y="1220865"/>
                    <a:pt x="406400" y="1186998"/>
                  </a:cubicBezTo>
                  <a:cubicBezTo>
                    <a:pt x="448733" y="1153131"/>
                    <a:pt x="461433" y="1165831"/>
                    <a:pt x="520700" y="1047298"/>
                  </a:cubicBezTo>
                  <a:cubicBezTo>
                    <a:pt x="579967" y="928765"/>
                    <a:pt x="702733" y="613381"/>
                    <a:pt x="762000" y="475798"/>
                  </a:cubicBezTo>
                  <a:cubicBezTo>
                    <a:pt x="821267" y="338215"/>
                    <a:pt x="833967" y="289531"/>
                    <a:pt x="876300" y="221798"/>
                  </a:cubicBezTo>
                  <a:cubicBezTo>
                    <a:pt x="918633" y="154065"/>
                    <a:pt x="967317" y="105381"/>
                    <a:pt x="1016000" y="69398"/>
                  </a:cubicBezTo>
                  <a:cubicBezTo>
                    <a:pt x="1064683" y="33415"/>
                    <a:pt x="1115483" y="14365"/>
                    <a:pt x="1168400" y="5898"/>
                  </a:cubicBezTo>
                  <a:cubicBezTo>
                    <a:pt x="1221317" y="-2569"/>
                    <a:pt x="1257300" y="-4685"/>
                    <a:pt x="1333500" y="18598"/>
                  </a:cubicBezTo>
                  <a:cubicBezTo>
                    <a:pt x="1409700" y="41881"/>
                    <a:pt x="1511300" y="73631"/>
                    <a:pt x="1625600" y="145598"/>
                  </a:cubicBezTo>
                  <a:cubicBezTo>
                    <a:pt x="1739900" y="217565"/>
                    <a:pt x="1896533" y="365731"/>
                    <a:pt x="2019300" y="450398"/>
                  </a:cubicBezTo>
                  <a:cubicBezTo>
                    <a:pt x="2142067" y="535065"/>
                    <a:pt x="2271183" y="604915"/>
                    <a:pt x="2362200" y="653598"/>
                  </a:cubicBezTo>
                  <a:cubicBezTo>
                    <a:pt x="2453217" y="702281"/>
                    <a:pt x="2421467" y="689581"/>
                    <a:pt x="2565400" y="742498"/>
                  </a:cubicBezTo>
                  <a:cubicBezTo>
                    <a:pt x="2709333" y="795415"/>
                    <a:pt x="3007783" y="916065"/>
                    <a:pt x="3225800" y="971098"/>
                  </a:cubicBezTo>
                  <a:cubicBezTo>
                    <a:pt x="3443817" y="1026131"/>
                    <a:pt x="3666067" y="1047298"/>
                    <a:pt x="3873500" y="1072698"/>
                  </a:cubicBezTo>
                  <a:cubicBezTo>
                    <a:pt x="4080933" y="1098098"/>
                    <a:pt x="4286250" y="1110798"/>
                    <a:pt x="4470400" y="1123498"/>
                  </a:cubicBezTo>
                  <a:cubicBezTo>
                    <a:pt x="4654550" y="1136198"/>
                    <a:pt x="4826000" y="1144665"/>
                    <a:pt x="4978400" y="1148898"/>
                  </a:cubicBezTo>
                  <a:cubicBezTo>
                    <a:pt x="5130800" y="1153131"/>
                    <a:pt x="5257800" y="1151014"/>
                    <a:pt x="5384800" y="1148898"/>
                  </a:cubicBezTo>
                </a:path>
              </a:pathLst>
            </a:cu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6FCB23-753B-4D0E-93EF-12765B7580BC}"/>
                </a:ext>
              </a:extLst>
            </p:cNvPr>
            <p:cNvSpPr/>
            <p:nvPr/>
          </p:nvSpPr>
          <p:spPr>
            <a:xfrm>
              <a:off x="1358900" y="5860954"/>
              <a:ext cx="5219700" cy="285846"/>
            </a:xfrm>
            <a:custGeom>
              <a:avLst/>
              <a:gdLst>
                <a:gd name="connsiteX0" fmla="*/ 0 w 5219700"/>
                <a:gd name="connsiteY0" fmla="*/ 285846 h 285846"/>
                <a:gd name="connsiteX1" fmla="*/ 419100 w 5219700"/>
                <a:gd name="connsiteY1" fmla="*/ 273146 h 285846"/>
                <a:gd name="connsiteX2" fmla="*/ 800100 w 5219700"/>
                <a:gd name="connsiteY2" fmla="*/ 158846 h 285846"/>
                <a:gd name="connsiteX3" fmla="*/ 1092200 w 5219700"/>
                <a:gd name="connsiteY3" fmla="*/ 44546 h 285846"/>
                <a:gd name="connsiteX4" fmla="*/ 1346200 w 5219700"/>
                <a:gd name="connsiteY4" fmla="*/ 6446 h 285846"/>
                <a:gd name="connsiteX5" fmla="*/ 1663700 w 5219700"/>
                <a:gd name="connsiteY5" fmla="*/ 6446 h 285846"/>
                <a:gd name="connsiteX6" fmla="*/ 2374900 w 5219700"/>
                <a:gd name="connsiteY6" fmla="*/ 69946 h 285846"/>
                <a:gd name="connsiteX7" fmla="*/ 3340100 w 5219700"/>
                <a:gd name="connsiteY7" fmla="*/ 184246 h 285846"/>
                <a:gd name="connsiteX8" fmla="*/ 4229100 w 5219700"/>
                <a:gd name="connsiteY8" fmla="*/ 222346 h 285846"/>
                <a:gd name="connsiteX9" fmla="*/ 4889500 w 5219700"/>
                <a:gd name="connsiteY9" fmla="*/ 247746 h 285846"/>
                <a:gd name="connsiteX10" fmla="*/ 5219700 w 5219700"/>
                <a:gd name="connsiteY10" fmla="*/ 260446 h 285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9700" h="285846">
                  <a:moveTo>
                    <a:pt x="0" y="285846"/>
                  </a:moveTo>
                  <a:lnTo>
                    <a:pt x="419100" y="273146"/>
                  </a:lnTo>
                  <a:cubicBezTo>
                    <a:pt x="552450" y="251979"/>
                    <a:pt x="687917" y="196946"/>
                    <a:pt x="800100" y="158846"/>
                  </a:cubicBezTo>
                  <a:cubicBezTo>
                    <a:pt x="912283" y="120746"/>
                    <a:pt x="1001183" y="69946"/>
                    <a:pt x="1092200" y="44546"/>
                  </a:cubicBezTo>
                  <a:cubicBezTo>
                    <a:pt x="1183217" y="19146"/>
                    <a:pt x="1250950" y="12796"/>
                    <a:pt x="1346200" y="6446"/>
                  </a:cubicBezTo>
                  <a:cubicBezTo>
                    <a:pt x="1441450" y="96"/>
                    <a:pt x="1492250" y="-4137"/>
                    <a:pt x="1663700" y="6446"/>
                  </a:cubicBezTo>
                  <a:cubicBezTo>
                    <a:pt x="1835150" y="17029"/>
                    <a:pt x="2095500" y="40313"/>
                    <a:pt x="2374900" y="69946"/>
                  </a:cubicBezTo>
                  <a:cubicBezTo>
                    <a:pt x="2654300" y="99579"/>
                    <a:pt x="3031067" y="158846"/>
                    <a:pt x="3340100" y="184246"/>
                  </a:cubicBezTo>
                  <a:cubicBezTo>
                    <a:pt x="3649133" y="209646"/>
                    <a:pt x="4229100" y="222346"/>
                    <a:pt x="4229100" y="222346"/>
                  </a:cubicBezTo>
                  <a:lnTo>
                    <a:pt x="4889500" y="247746"/>
                  </a:lnTo>
                  <a:lnTo>
                    <a:pt x="5219700" y="260446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25AE52-C20F-45EB-8195-3D29094A70B3}"/>
                </a:ext>
              </a:extLst>
            </p:cNvPr>
            <p:cNvSpPr/>
            <p:nvPr/>
          </p:nvSpPr>
          <p:spPr>
            <a:xfrm>
              <a:off x="2348607" y="4868363"/>
              <a:ext cx="75600" cy="7603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082CB26-3942-495D-AA5B-5B41D6A457DC}"/>
                </a:ext>
              </a:extLst>
            </p:cNvPr>
            <p:cNvSpPr/>
            <p:nvPr/>
          </p:nvSpPr>
          <p:spPr>
            <a:xfrm>
              <a:off x="2165727" y="2349953"/>
              <a:ext cx="75600" cy="760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6EAD006-018A-47AA-8638-726523471BB8}"/>
                </a:ext>
              </a:extLst>
            </p:cNvPr>
            <p:cNvCxnSpPr>
              <a:cxnSpLocks/>
            </p:cNvCxnSpPr>
            <p:nvPr/>
          </p:nvCxnSpPr>
          <p:spPr>
            <a:xfrm>
              <a:off x="1017682" y="6162039"/>
              <a:ext cx="613241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D6C39B3-1E9C-4EA0-B025-745CDB33C0F2}"/>
              </a:ext>
            </a:extLst>
          </p:cNvPr>
          <p:cNvSpPr txBox="1"/>
          <p:nvPr/>
        </p:nvSpPr>
        <p:spPr>
          <a:xfrm rot="16200000">
            <a:off x="-1125252" y="3731546"/>
            <a:ext cx="26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b="1" dirty="0"/>
              <a:t>Irradiancia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BA4A9F-EF21-4F7B-AA0E-E432EA30783D}"/>
              </a:ext>
            </a:extLst>
          </p:cNvPr>
          <p:cNvSpPr txBox="1"/>
          <p:nvPr/>
        </p:nvSpPr>
        <p:spPr>
          <a:xfrm>
            <a:off x="1531411" y="6113512"/>
            <a:ext cx="2690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b="1" dirty="0"/>
              <a:t>Long onda</a:t>
            </a:r>
          </a:p>
        </p:txBody>
      </p:sp>
      <p:pic>
        <p:nvPicPr>
          <p:cNvPr id="28" name="Picture 10">
            <a:extLst>
              <a:ext uri="{FF2B5EF4-FFF2-40B4-BE49-F238E27FC236}">
                <a16:creationId xmlns:a16="http://schemas.microsoft.com/office/drawing/2014/main" id="{A96608BE-31E7-4FED-A3AB-AA37B3FC0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42" y="3392488"/>
            <a:ext cx="5998083" cy="27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A82A954-2DC8-4474-8F10-29A381359512}"/>
              </a:ext>
            </a:extLst>
          </p:cNvPr>
          <p:cNvSpPr txBox="1"/>
          <p:nvPr/>
        </p:nvSpPr>
        <p:spPr>
          <a:xfrm>
            <a:off x="2501669" y="3507792"/>
            <a:ext cx="32191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Superposición:</a:t>
            </a:r>
          </a:p>
          <a:p>
            <a:r>
              <a:rPr lang="es-419" dirty="0"/>
              <a:t>Estrella K</a:t>
            </a:r>
          </a:p>
          <a:p>
            <a:r>
              <a:rPr lang="es-419" dirty="0"/>
              <a:t>Estrella B</a:t>
            </a:r>
          </a:p>
          <a:p>
            <a:r>
              <a:rPr lang="es-419" dirty="0"/>
              <a:t>Absorción pura de la cromósfera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57854C-136D-4737-B2FB-F3D8EFF87F0C}"/>
              </a:ext>
            </a:extLst>
          </p:cNvPr>
          <p:cNvSpPr txBox="1"/>
          <p:nvPr/>
        </p:nvSpPr>
        <p:spPr>
          <a:xfrm>
            <a:off x="6769633" y="3019100"/>
            <a:ext cx="455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Se intenta ignorar el line </a:t>
            </a:r>
            <a:r>
              <a:rPr lang="es-419" dirty="0" err="1"/>
              <a:t>blanketing</a:t>
            </a:r>
            <a:endParaRPr lang="es-419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810522-8755-42CB-BA7B-1C2DE2300C1E}"/>
              </a:ext>
            </a:extLst>
          </p:cNvPr>
          <p:cNvSpPr txBox="1"/>
          <p:nvPr/>
        </p:nvSpPr>
        <p:spPr>
          <a:xfrm>
            <a:off x="6753600" y="1778294"/>
            <a:ext cx="6378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dirty="0"/>
              <a:t>Flujo estrella K – contribución entre el 40-80%</a:t>
            </a:r>
          </a:p>
        </p:txBody>
      </p:sp>
    </p:spTree>
    <p:extLst>
      <p:ext uri="{BB962C8B-B14F-4D97-AF65-F5344CB8AC3E}">
        <p14:creationId xmlns:p14="http://schemas.microsoft.com/office/powerpoint/2010/main" val="34310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7AC648-ED9F-43D1-8AED-B3546B34A2CA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sp>
        <p:nvSpPr>
          <p:cNvPr id="17" name="Título 74">
            <a:extLst>
              <a:ext uri="{FF2B5EF4-FFF2-40B4-BE49-F238E27FC236}">
                <a16:creationId xmlns:a16="http://schemas.microsoft.com/office/drawing/2014/main" id="{CDC75FC4-ADB3-4D84-BA42-9BB741E5EDBA}"/>
              </a:ext>
            </a:extLst>
          </p:cNvPr>
          <p:cNvSpPr txBox="1">
            <a:spLocks/>
          </p:cNvSpPr>
          <p:nvPr/>
        </p:nvSpPr>
        <p:spPr>
          <a:xfrm>
            <a:off x="2098715" y="674315"/>
            <a:ext cx="229630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Absorción pura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746C14A0-4037-4091-AD7C-FFF7EBF6FDE6}"/>
              </a:ext>
            </a:extLst>
          </p:cNvPr>
          <p:cNvSpPr/>
          <p:nvPr/>
        </p:nvSpPr>
        <p:spPr>
          <a:xfrm rot="16200000">
            <a:off x="2374490" y="1159362"/>
            <a:ext cx="988142" cy="2433484"/>
          </a:xfrm>
          <a:prstGeom prst="ca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29A658-2A43-4DB0-B345-3FC246A18728}"/>
              </a:ext>
            </a:extLst>
          </p:cNvPr>
          <p:cNvSpPr/>
          <p:nvPr/>
        </p:nvSpPr>
        <p:spPr>
          <a:xfrm>
            <a:off x="524069" y="2377975"/>
            <a:ext cx="987228" cy="138037"/>
          </a:xfrm>
          <a:custGeom>
            <a:avLst/>
            <a:gdLst>
              <a:gd name="connsiteX0" fmla="*/ 0 w 987228"/>
              <a:gd name="connsiteY0" fmla="*/ 138037 h 138037"/>
              <a:gd name="connsiteX1" fmla="*/ 89012 w 987228"/>
              <a:gd name="connsiteY1" fmla="*/ 32841 h 138037"/>
              <a:gd name="connsiteX2" fmla="*/ 218485 w 987228"/>
              <a:gd name="connsiteY2" fmla="*/ 8565 h 138037"/>
              <a:gd name="connsiteX3" fmla="*/ 453154 w 987228"/>
              <a:gd name="connsiteY3" fmla="*/ 129945 h 138037"/>
              <a:gd name="connsiteX4" fmla="*/ 623086 w 987228"/>
              <a:gd name="connsiteY4" fmla="*/ 97577 h 138037"/>
              <a:gd name="connsiteX5" fmla="*/ 760651 w 987228"/>
              <a:gd name="connsiteY5" fmla="*/ 8565 h 138037"/>
              <a:gd name="connsiteX6" fmla="*/ 987228 w 987228"/>
              <a:gd name="connsiteY6" fmla="*/ 8565 h 1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228" h="138037" extrusionOk="0">
                <a:moveTo>
                  <a:pt x="0" y="138037"/>
                </a:moveTo>
                <a:cubicBezTo>
                  <a:pt x="26573" y="104171"/>
                  <a:pt x="45911" y="54974"/>
                  <a:pt x="89012" y="32841"/>
                </a:cubicBezTo>
                <a:cubicBezTo>
                  <a:pt x="121344" y="10051"/>
                  <a:pt x="159232" y="-8415"/>
                  <a:pt x="218485" y="8565"/>
                </a:cubicBezTo>
                <a:cubicBezTo>
                  <a:pt x="281803" y="21558"/>
                  <a:pt x="399428" y="112290"/>
                  <a:pt x="453154" y="129945"/>
                </a:cubicBezTo>
                <a:cubicBezTo>
                  <a:pt x="528359" y="148156"/>
                  <a:pt x="587725" y="120584"/>
                  <a:pt x="623086" y="97577"/>
                </a:cubicBezTo>
                <a:cubicBezTo>
                  <a:pt x="671060" y="64257"/>
                  <a:pt x="702614" y="25774"/>
                  <a:pt x="760651" y="8565"/>
                </a:cubicBezTo>
                <a:cubicBezTo>
                  <a:pt x="809455" y="-2962"/>
                  <a:pt x="884980" y="-2925"/>
                  <a:pt x="987228" y="856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225865239">
                  <a:custGeom>
                    <a:avLst/>
                    <a:gdLst>
                      <a:gd name="connsiteX0" fmla="*/ 0 w 987228"/>
                      <a:gd name="connsiteY0" fmla="*/ 138037 h 138037"/>
                      <a:gd name="connsiteX1" fmla="*/ 89012 w 987228"/>
                      <a:gd name="connsiteY1" fmla="*/ 32841 h 138037"/>
                      <a:gd name="connsiteX2" fmla="*/ 218485 w 987228"/>
                      <a:gd name="connsiteY2" fmla="*/ 8565 h 138037"/>
                      <a:gd name="connsiteX3" fmla="*/ 453154 w 987228"/>
                      <a:gd name="connsiteY3" fmla="*/ 129945 h 138037"/>
                      <a:gd name="connsiteX4" fmla="*/ 623086 w 987228"/>
                      <a:gd name="connsiteY4" fmla="*/ 97577 h 138037"/>
                      <a:gd name="connsiteX5" fmla="*/ 760651 w 987228"/>
                      <a:gd name="connsiteY5" fmla="*/ 8565 h 138037"/>
                      <a:gd name="connsiteX6" fmla="*/ 987228 w 987228"/>
                      <a:gd name="connsiteY6" fmla="*/ 8565 h 138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87228" h="138037">
                        <a:moveTo>
                          <a:pt x="0" y="138037"/>
                        </a:moveTo>
                        <a:cubicBezTo>
                          <a:pt x="26299" y="96228"/>
                          <a:pt x="52598" y="54420"/>
                          <a:pt x="89012" y="32841"/>
                        </a:cubicBezTo>
                        <a:cubicBezTo>
                          <a:pt x="125426" y="11262"/>
                          <a:pt x="157795" y="-7619"/>
                          <a:pt x="218485" y="8565"/>
                        </a:cubicBezTo>
                        <a:cubicBezTo>
                          <a:pt x="279175" y="24749"/>
                          <a:pt x="385721" y="115110"/>
                          <a:pt x="453154" y="129945"/>
                        </a:cubicBezTo>
                        <a:cubicBezTo>
                          <a:pt x="520587" y="144780"/>
                          <a:pt x="571837" y="117807"/>
                          <a:pt x="623086" y="97577"/>
                        </a:cubicBezTo>
                        <a:cubicBezTo>
                          <a:pt x="674335" y="77347"/>
                          <a:pt x="699961" y="23400"/>
                          <a:pt x="760651" y="8565"/>
                        </a:cubicBezTo>
                        <a:cubicBezTo>
                          <a:pt x="821341" y="-6270"/>
                          <a:pt x="904284" y="1147"/>
                          <a:pt x="987228" y="856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5FA592-39EF-4552-8350-0CB76C91ABD2}"/>
                  </a:ext>
                </a:extLst>
              </p:cNvPr>
              <p:cNvSpPr txBox="1"/>
              <p:nvPr/>
            </p:nvSpPr>
            <p:spPr>
              <a:xfrm>
                <a:off x="771791" y="1907848"/>
                <a:ext cx="899862" cy="72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s-419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419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s-419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𝐨</m:t>
                          </m:r>
                          <m:r>
                            <a:rPr lang="es-419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s-419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sub>
                      </m:sSub>
                    </m:oMath>
                  </m:oMathPara>
                </a14:m>
                <a:endParaRPr lang="es-419" sz="20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s-419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5FA592-39EF-4552-8350-0CB76C91AB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91" y="1907848"/>
                <a:ext cx="899862" cy="721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2E22AFA-3481-4F22-A2A1-50EDAB62E42F}"/>
              </a:ext>
            </a:extLst>
          </p:cNvPr>
          <p:cNvSpPr/>
          <p:nvPr/>
        </p:nvSpPr>
        <p:spPr>
          <a:xfrm>
            <a:off x="4225824" y="2377975"/>
            <a:ext cx="987228" cy="138037"/>
          </a:xfrm>
          <a:custGeom>
            <a:avLst/>
            <a:gdLst>
              <a:gd name="connsiteX0" fmla="*/ 0 w 987228"/>
              <a:gd name="connsiteY0" fmla="*/ 138037 h 138037"/>
              <a:gd name="connsiteX1" fmla="*/ 89012 w 987228"/>
              <a:gd name="connsiteY1" fmla="*/ 32841 h 138037"/>
              <a:gd name="connsiteX2" fmla="*/ 218485 w 987228"/>
              <a:gd name="connsiteY2" fmla="*/ 8565 h 138037"/>
              <a:gd name="connsiteX3" fmla="*/ 453154 w 987228"/>
              <a:gd name="connsiteY3" fmla="*/ 129945 h 138037"/>
              <a:gd name="connsiteX4" fmla="*/ 623086 w 987228"/>
              <a:gd name="connsiteY4" fmla="*/ 97577 h 138037"/>
              <a:gd name="connsiteX5" fmla="*/ 760651 w 987228"/>
              <a:gd name="connsiteY5" fmla="*/ 8565 h 138037"/>
              <a:gd name="connsiteX6" fmla="*/ 987228 w 987228"/>
              <a:gd name="connsiteY6" fmla="*/ 8565 h 1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228" h="138037" extrusionOk="0">
                <a:moveTo>
                  <a:pt x="0" y="138037"/>
                </a:moveTo>
                <a:cubicBezTo>
                  <a:pt x="26573" y="104171"/>
                  <a:pt x="45911" y="54974"/>
                  <a:pt x="89012" y="32841"/>
                </a:cubicBezTo>
                <a:cubicBezTo>
                  <a:pt x="121344" y="10051"/>
                  <a:pt x="159232" y="-8415"/>
                  <a:pt x="218485" y="8565"/>
                </a:cubicBezTo>
                <a:cubicBezTo>
                  <a:pt x="281803" y="21558"/>
                  <a:pt x="399428" y="112290"/>
                  <a:pt x="453154" y="129945"/>
                </a:cubicBezTo>
                <a:cubicBezTo>
                  <a:pt x="528359" y="148156"/>
                  <a:pt x="587725" y="120584"/>
                  <a:pt x="623086" y="97577"/>
                </a:cubicBezTo>
                <a:cubicBezTo>
                  <a:pt x="671060" y="64257"/>
                  <a:pt x="702614" y="25774"/>
                  <a:pt x="760651" y="8565"/>
                </a:cubicBezTo>
                <a:cubicBezTo>
                  <a:pt x="809455" y="-2962"/>
                  <a:pt x="884980" y="-2925"/>
                  <a:pt x="987228" y="856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  <a:extLst>
              <a:ext uri="{C807C97D-BFC1-408E-A445-0C87EB9F89A2}">
                <ask:lineSketchStyleProps xmlns:ask="http://schemas.microsoft.com/office/drawing/2018/sketchyshapes" sd="2225865239">
                  <a:custGeom>
                    <a:avLst/>
                    <a:gdLst>
                      <a:gd name="connsiteX0" fmla="*/ 0 w 987228"/>
                      <a:gd name="connsiteY0" fmla="*/ 138037 h 138037"/>
                      <a:gd name="connsiteX1" fmla="*/ 89012 w 987228"/>
                      <a:gd name="connsiteY1" fmla="*/ 32841 h 138037"/>
                      <a:gd name="connsiteX2" fmla="*/ 218485 w 987228"/>
                      <a:gd name="connsiteY2" fmla="*/ 8565 h 138037"/>
                      <a:gd name="connsiteX3" fmla="*/ 453154 w 987228"/>
                      <a:gd name="connsiteY3" fmla="*/ 129945 h 138037"/>
                      <a:gd name="connsiteX4" fmla="*/ 623086 w 987228"/>
                      <a:gd name="connsiteY4" fmla="*/ 97577 h 138037"/>
                      <a:gd name="connsiteX5" fmla="*/ 760651 w 987228"/>
                      <a:gd name="connsiteY5" fmla="*/ 8565 h 138037"/>
                      <a:gd name="connsiteX6" fmla="*/ 987228 w 987228"/>
                      <a:gd name="connsiteY6" fmla="*/ 8565 h 1380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87228" h="138037">
                        <a:moveTo>
                          <a:pt x="0" y="138037"/>
                        </a:moveTo>
                        <a:cubicBezTo>
                          <a:pt x="26299" y="96228"/>
                          <a:pt x="52598" y="54420"/>
                          <a:pt x="89012" y="32841"/>
                        </a:cubicBezTo>
                        <a:cubicBezTo>
                          <a:pt x="125426" y="11262"/>
                          <a:pt x="157795" y="-7619"/>
                          <a:pt x="218485" y="8565"/>
                        </a:cubicBezTo>
                        <a:cubicBezTo>
                          <a:pt x="279175" y="24749"/>
                          <a:pt x="385721" y="115110"/>
                          <a:pt x="453154" y="129945"/>
                        </a:cubicBezTo>
                        <a:cubicBezTo>
                          <a:pt x="520587" y="144780"/>
                          <a:pt x="571837" y="117807"/>
                          <a:pt x="623086" y="97577"/>
                        </a:cubicBezTo>
                        <a:cubicBezTo>
                          <a:pt x="674335" y="77347"/>
                          <a:pt x="699961" y="23400"/>
                          <a:pt x="760651" y="8565"/>
                        </a:cubicBezTo>
                        <a:cubicBezTo>
                          <a:pt x="821341" y="-6270"/>
                          <a:pt x="904284" y="1147"/>
                          <a:pt x="987228" y="856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80D942-0A10-46FA-A138-DACF4658F7DF}"/>
                  </a:ext>
                </a:extLst>
              </p:cNvPr>
              <p:cNvSpPr txBox="1"/>
              <p:nvPr/>
            </p:nvSpPr>
            <p:spPr>
              <a:xfrm>
                <a:off x="4473546" y="1907848"/>
                <a:ext cx="83894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a:rPr lang="es-419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s-419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419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sub>
                      </m:sSub>
                    </m:oMath>
                  </m:oMathPara>
                </a14:m>
                <a:endParaRPr lang="es-419" sz="20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s-419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E80D942-0A10-46FA-A138-DACF4658F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546" y="1907848"/>
                <a:ext cx="838948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5149FB-CE02-476E-8C91-CC11DFE43284}"/>
                  </a:ext>
                </a:extLst>
              </p:cNvPr>
              <p:cNvSpPr txBox="1"/>
              <p:nvPr/>
            </p:nvSpPr>
            <p:spPr>
              <a:xfrm>
                <a:off x="2198364" y="2099104"/>
                <a:ext cx="346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s-419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5149FB-CE02-476E-8C91-CC11DFE43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364" y="2099104"/>
                <a:ext cx="346505" cy="276999"/>
              </a:xfrm>
              <a:prstGeom prst="rect">
                <a:avLst/>
              </a:prstGeom>
              <a:blipFill>
                <a:blip r:embed="rId6"/>
                <a:stretch>
                  <a:fillRect l="-16071" r="-3571" b="-6522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195DB2-FD91-49B3-BC03-85A8AD33C1CE}"/>
                  </a:ext>
                </a:extLst>
              </p:cNvPr>
              <p:cNvSpPr txBox="1"/>
              <p:nvPr/>
            </p:nvSpPr>
            <p:spPr>
              <a:xfrm>
                <a:off x="3424896" y="2036155"/>
                <a:ext cx="2721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</m:oMath>
                  </m:oMathPara>
                </a14:m>
                <a:endParaRPr lang="es-419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195DB2-FD91-49B3-BC03-85A8AD33C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896" y="2036155"/>
                <a:ext cx="272126" cy="276999"/>
              </a:xfrm>
              <a:prstGeom prst="rect">
                <a:avLst/>
              </a:prstGeom>
              <a:blipFill>
                <a:blip r:embed="rId7"/>
                <a:stretch>
                  <a:fillRect l="-13636" r="-6818" b="-2000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F81FE544-58F8-41FD-9C61-5BCE33769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34917">
            <a:off x="1836085" y="2462279"/>
            <a:ext cx="947021" cy="94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B515D6-881D-4C88-BA02-32DACCF155DC}"/>
                  </a:ext>
                </a:extLst>
              </p:cNvPr>
              <p:cNvSpPr txBox="1"/>
              <p:nvPr/>
            </p:nvSpPr>
            <p:spPr>
              <a:xfrm>
                <a:off x="761863" y="3293245"/>
                <a:ext cx="1668598" cy="9336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s-419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s-419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B515D6-881D-4C88-BA02-32DACCF15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63" y="3293245"/>
                <a:ext cx="1668598" cy="9336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5D154D0A-EEC5-4ADB-937F-DE52D71A43A5}"/>
              </a:ext>
            </a:extLst>
          </p:cNvPr>
          <p:cNvSpPr/>
          <p:nvPr/>
        </p:nvSpPr>
        <p:spPr>
          <a:xfrm rot="5400000">
            <a:off x="2767092" y="584243"/>
            <a:ext cx="190643" cy="2296305"/>
          </a:xfrm>
          <a:prstGeom prst="leftBrac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08B5B9-84CD-4A95-9568-364864576AAC}"/>
                  </a:ext>
                </a:extLst>
              </p:cNvPr>
              <p:cNvSpPr txBox="1"/>
              <p:nvPr/>
            </p:nvSpPr>
            <p:spPr>
              <a:xfrm>
                <a:off x="2777870" y="1200191"/>
                <a:ext cx="185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s-419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08B5B9-84CD-4A95-9568-364864576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870" y="1200191"/>
                <a:ext cx="185500" cy="307777"/>
              </a:xfrm>
              <a:prstGeom prst="rect">
                <a:avLst/>
              </a:prstGeom>
              <a:blipFill>
                <a:blip r:embed="rId11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4523EA89-2DDD-48E9-B0C5-C194014AD620}"/>
              </a:ext>
            </a:extLst>
          </p:cNvPr>
          <p:cNvSpPr/>
          <p:nvPr/>
        </p:nvSpPr>
        <p:spPr>
          <a:xfrm>
            <a:off x="4719438" y="1827717"/>
            <a:ext cx="634135" cy="5462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28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C24CF10B-DF44-4A1B-B0AC-91C84A39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8406">
            <a:off x="5371162" y="1141552"/>
            <a:ext cx="947021" cy="94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E5D9B2-F523-466B-899E-AA227BAA1612}"/>
                  </a:ext>
                </a:extLst>
              </p:cNvPr>
              <p:cNvSpPr txBox="1"/>
              <p:nvPr/>
            </p:nvSpPr>
            <p:spPr>
              <a:xfrm>
                <a:off x="6597064" y="1203822"/>
                <a:ext cx="1734577" cy="72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419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sub>
                      </m:sSub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419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s-419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ν</m:t>
                          </m:r>
                        </m:sub>
                      </m:sSub>
                      <m:sSup>
                        <m:sSupPr>
                          <m:ctrlP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s-419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𝝂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s-419" sz="20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es-419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E5D9B2-F523-466B-899E-AA227BAA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064" y="1203822"/>
                <a:ext cx="1734577" cy="7212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60A48C2C-FA7C-4A9B-8A5E-D0EFD89B3839}"/>
              </a:ext>
            </a:extLst>
          </p:cNvPr>
          <p:cNvSpPr/>
          <p:nvPr/>
        </p:nvSpPr>
        <p:spPr>
          <a:xfrm>
            <a:off x="7835000" y="1110913"/>
            <a:ext cx="413608" cy="441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031AE2-B5BA-458E-B8A4-CF5B54ABED2E}"/>
              </a:ext>
            </a:extLst>
          </p:cNvPr>
          <p:cNvSpPr txBox="1"/>
          <p:nvPr/>
        </p:nvSpPr>
        <p:spPr>
          <a:xfrm>
            <a:off x="8331641" y="1212709"/>
            <a:ext cx="1976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Profundidad óptica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8B546D5-9B56-4FF7-962E-AB9F17E9D26D}"/>
              </a:ext>
            </a:extLst>
          </p:cNvPr>
          <p:cNvSpPr/>
          <p:nvPr/>
        </p:nvSpPr>
        <p:spPr>
          <a:xfrm>
            <a:off x="9913608" y="1617278"/>
            <a:ext cx="413608" cy="432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A50A52-D326-46F4-AAC8-3B0972DE3B3A}"/>
              </a:ext>
            </a:extLst>
          </p:cNvPr>
          <p:cNvSpPr txBox="1"/>
          <p:nvPr/>
        </p:nvSpPr>
        <p:spPr>
          <a:xfrm>
            <a:off x="9326812" y="2092800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Función perfil de línea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E3E115-868D-4B8D-BDA5-E897F88D9FD4}"/>
              </a:ext>
            </a:extLst>
          </p:cNvPr>
          <p:cNvSpPr txBox="1"/>
          <p:nvPr/>
        </p:nvSpPr>
        <p:spPr>
          <a:xfrm>
            <a:off x="9420804" y="3129180"/>
            <a:ext cx="1423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Perfil Gauss</a:t>
            </a:r>
          </a:p>
          <a:p>
            <a:r>
              <a:rPr lang="es-419" dirty="0" err="1"/>
              <a:t>Perful</a:t>
            </a:r>
            <a:r>
              <a:rPr lang="es-419" dirty="0"/>
              <a:t> </a:t>
            </a:r>
            <a:r>
              <a:rPr lang="es-419" dirty="0" err="1"/>
              <a:t>Voight</a:t>
            </a:r>
            <a:endParaRPr lang="es-419" dirty="0"/>
          </a:p>
          <a:p>
            <a:r>
              <a:rPr lang="es-419" dirty="0"/>
              <a:t>Perfil Lorentz</a:t>
            </a:r>
          </a:p>
        </p:txBody>
      </p:sp>
      <p:pic>
        <p:nvPicPr>
          <p:cNvPr id="37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0DFFB8FC-9EF3-4864-A9A2-A6CF32E97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44588">
            <a:off x="10666625" y="2561902"/>
            <a:ext cx="947021" cy="947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D64EEAED-9834-41A4-B9E4-4A627A7B482F}"/>
              </a:ext>
            </a:extLst>
          </p:cNvPr>
          <p:cNvSpPr/>
          <p:nvPr/>
        </p:nvSpPr>
        <p:spPr>
          <a:xfrm>
            <a:off x="10316976" y="1620511"/>
            <a:ext cx="413608" cy="432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B0B182-DABB-43DA-A4E7-536902CD934C}"/>
              </a:ext>
            </a:extLst>
          </p:cNvPr>
          <p:cNvSpPr txBox="1"/>
          <p:nvPr/>
        </p:nvSpPr>
        <p:spPr>
          <a:xfrm>
            <a:off x="5578141" y="2555910"/>
            <a:ext cx="176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Se relaciona con: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1D947F-7FD9-44E8-9F4D-2EE17B8AAB82}"/>
              </a:ext>
            </a:extLst>
          </p:cNvPr>
          <p:cNvSpPr txBox="1"/>
          <p:nvPr/>
        </p:nvSpPr>
        <p:spPr>
          <a:xfrm>
            <a:off x="4247696" y="3298062"/>
            <a:ext cx="3752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Ecuación de Saha y de lo que depende la existencia y  ensanchamiento de la línea de absorción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FCEF6C-22C5-4E24-BF7F-3E4092858015}"/>
                  </a:ext>
                </a:extLst>
              </p:cNvPr>
              <p:cNvSpPr txBox="1"/>
              <p:nvPr/>
            </p:nvSpPr>
            <p:spPr>
              <a:xfrm>
                <a:off x="9198785" y="1603430"/>
                <a:ext cx="1639295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𝝂</m:t>
                              </m:r>
                            </m:sub>
                          </m:sSub>
                        </m:e>
                        <m:sup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𝝂</m:t>
                          </m:r>
                        </m:sub>
                      </m:sSub>
                      <m:sSub>
                        <m:sSubPr>
                          <m:ctrlP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𝝂</m:t>
                          </m:r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lang="es-419" sz="20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FCEF6C-22C5-4E24-BF7F-3E4092858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785" y="1603430"/>
                <a:ext cx="1639295" cy="413511"/>
              </a:xfrm>
              <a:prstGeom prst="rect">
                <a:avLst/>
              </a:prstGeom>
              <a:blipFill>
                <a:blip r:embed="rId1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77E02D-FDC8-4A7E-870F-4806FA6F7061}"/>
                  </a:ext>
                </a:extLst>
              </p:cNvPr>
              <p:cNvSpPr txBox="1"/>
              <p:nvPr/>
            </p:nvSpPr>
            <p:spPr>
              <a:xfrm>
                <a:off x="982500" y="4729596"/>
                <a:ext cx="1259960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𝝂</m:t>
                              </m:r>
                              <m:r>
                                <a:rPr lang="es-419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419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  <m:sup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s-419" sz="20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77E02D-FDC8-4A7E-870F-4806FA6F7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0" y="4729596"/>
                <a:ext cx="1259960" cy="4135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485460-EE89-4E89-A1CB-046A92651C1F}"/>
                  </a:ext>
                </a:extLst>
              </p:cNvPr>
              <p:cNvSpPr txBox="1"/>
              <p:nvPr/>
            </p:nvSpPr>
            <p:spPr>
              <a:xfrm>
                <a:off x="5167189" y="4902722"/>
                <a:ext cx="4716506" cy="6971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s-E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s-E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  <m:rad>
                            <m:radPr>
                              <m:degHide m:val="on"/>
                              <m:ctrlPr>
                                <a:rPr lang="es-E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𝑔𝑓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𝑖𝑜𝑛</m:t>
                              </m:r>
                            </m:sup>
                          </m:sSubSup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𝑒𝑥𝑐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s-419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485460-EE89-4E89-A1CB-046A92651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189" y="4902722"/>
                <a:ext cx="4716506" cy="69711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615D3110-783D-4834-A665-E3D4BB1A7400}"/>
              </a:ext>
            </a:extLst>
          </p:cNvPr>
          <p:cNvSpPr/>
          <p:nvPr/>
        </p:nvSpPr>
        <p:spPr>
          <a:xfrm>
            <a:off x="9018658" y="5045427"/>
            <a:ext cx="422031" cy="32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918BEC9-A308-4751-8D7A-F84D1FDAD0AC}"/>
              </a:ext>
            </a:extLst>
          </p:cNvPr>
          <p:cNvSpPr txBox="1"/>
          <p:nvPr/>
        </p:nvSpPr>
        <p:spPr>
          <a:xfrm>
            <a:off x="8897671" y="5338125"/>
            <a:ext cx="2380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Temperatura de excitación</a:t>
            </a:r>
            <a:endParaRPr lang="es-419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18E645-EAEF-457A-8C9F-AAE4EA16A749}"/>
              </a:ext>
            </a:extLst>
          </p:cNvPr>
          <p:cNvSpPr txBox="1"/>
          <p:nvPr/>
        </p:nvSpPr>
        <p:spPr>
          <a:xfrm>
            <a:off x="7995036" y="5608713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Función de partición</a:t>
            </a:r>
            <a:endParaRPr lang="es-419" sz="1600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0CF9CC-B5D0-4E92-90BD-C9073DD68627}"/>
              </a:ext>
            </a:extLst>
          </p:cNvPr>
          <p:cNvSpPr/>
          <p:nvPr/>
        </p:nvSpPr>
        <p:spPr>
          <a:xfrm>
            <a:off x="7669169" y="5281808"/>
            <a:ext cx="639557" cy="32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76DD9F-B016-4BC8-875D-07B88DFF9C72}"/>
              </a:ext>
            </a:extLst>
          </p:cNvPr>
          <p:cNvSpPr/>
          <p:nvPr/>
        </p:nvSpPr>
        <p:spPr>
          <a:xfrm>
            <a:off x="7669169" y="4925028"/>
            <a:ext cx="639557" cy="32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28DA14B-417B-431B-994E-7FCF711A27BE}"/>
              </a:ext>
            </a:extLst>
          </p:cNvPr>
          <p:cNvSpPr/>
          <p:nvPr/>
        </p:nvSpPr>
        <p:spPr>
          <a:xfrm>
            <a:off x="7323259" y="5101753"/>
            <a:ext cx="400119" cy="407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892495-6537-4CD5-B0D1-51B08F2FAE80}"/>
              </a:ext>
            </a:extLst>
          </p:cNvPr>
          <p:cNvSpPr txBox="1"/>
          <p:nvPr/>
        </p:nvSpPr>
        <p:spPr>
          <a:xfrm>
            <a:off x="6412270" y="5563819"/>
            <a:ext cx="1642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/>
              <a:t>Fuerza del oscilador</a:t>
            </a:r>
          </a:p>
          <a:p>
            <a:r>
              <a:rPr lang="es-ES" sz="1600" dirty="0"/>
              <a:t>Peso estadístico</a:t>
            </a:r>
            <a:endParaRPr lang="es-419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524590-97F8-4A33-9A5F-D5F5A24A6BD4}"/>
                  </a:ext>
                </a:extLst>
              </p:cNvPr>
              <p:cNvSpPr txBox="1"/>
              <p:nvPr/>
            </p:nvSpPr>
            <p:spPr>
              <a:xfrm>
                <a:off x="982500" y="5236556"/>
                <a:ext cx="1424044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𝝂</m:t>
                              </m:r>
                              <m:r>
                                <a:rPr lang="es-419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419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  <m:sup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s-419" sz="20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5524590-97F8-4A33-9A5F-D5F5A24A6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0" y="5236556"/>
                <a:ext cx="1424044" cy="41351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4A18E9A-E013-4F70-B2A0-AA4E31D1238C}"/>
                  </a:ext>
                </a:extLst>
              </p:cNvPr>
              <p:cNvSpPr txBox="1"/>
              <p:nvPr/>
            </p:nvSpPr>
            <p:spPr>
              <a:xfrm>
                <a:off x="947572" y="5752705"/>
                <a:ext cx="1667701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a:rPr lang="es-419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𝝂</m:t>
                              </m:r>
                              <m:r>
                                <a:rPr lang="es-419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419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e>
                        <m:sup>
                          <m:r>
                            <a:rPr lang="es-419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𝑵𝒈𝒇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s-419" sz="2000" b="1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4A18E9A-E013-4F70-B2A0-AA4E31D12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72" y="5752705"/>
                <a:ext cx="1667701" cy="413511"/>
              </a:xfrm>
              <a:prstGeom prst="rect">
                <a:avLst/>
              </a:prstGeom>
              <a:blipFill>
                <a:blip r:embed="rId17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799019C3-400F-49A1-8F0A-B3DF26EFCB94}"/>
              </a:ext>
            </a:extLst>
          </p:cNvPr>
          <p:cNvSpPr txBox="1"/>
          <p:nvPr/>
        </p:nvSpPr>
        <p:spPr>
          <a:xfrm>
            <a:off x="7947389" y="4595130"/>
            <a:ext cx="2281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Densidad masa columnar</a:t>
            </a:r>
            <a:endParaRPr lang="es-419" sz="1600" dirty="0"/>
          </a:p>
        </p:txBody>
      </p:sp>
    </p:spTree>
    <p:extLst>
      <p:ext uri="{BB962C8B-B14F-4D97-AF65-F5344CB8AC3E}">
        <p14:creationId xmlns:p14="http://schemas.microsoft.com/office/powerpoint/2010/main" val="1403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/>
      <p:bldP spid="20" grpId="0" animBg="1"/>
      <p:bldP spid="21" grpId="0"/>
      <p:bldP spid="9" grpId="0"/>
      <p:bldP spid="22" grpId="0"/>
      <p:bldP spid="24" grpId="0"/>
      <p:bldP spid="12" grpId="0" animBg="1"/>
      <p:bldP spid="26" grpId="0"/>
      <p:bldP spid="13" grpId="0" animBg="1"/>
      <p:bldP spid="29" grpId="0"/>
      <p:bldP spid="30" grpId="0" animBg="1"/>
      <p:bldP spid="25" grpId="0"/>
      <p:bldP spid="34" grpId="0" animBg="1"/>
      <p:bldP spid="35" grpId="0"/>
      <p:bldP spid="36" grpId="0"/>
      <p:bldP spid="38" grpId="0" animBg="1"/>
      <p:bldP spid="39" grpId="0"/>
      <p:bldP spid="40" grpId="0"/>
      <p:bldP spid="41" grpId="0"/>
      <p:bldP spid="42" grpId="0"/>
      <p:bldP spid="43" grpId="0"/>
      <p:bldP spid="44" grpId="0" animBg="1"/>
      <p:bldP spid="45" grpId="0"/>
      <p:bldP spid="46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7AC648-ED9F-43D1-8AED-B3546B34A2CA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49FB3B-DB70-4778-8552-A3556EC24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974" y="1149308"/>
            <a:ext cx="10036013" cy="52361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9C01FC-33DE-4737-A5F7-903663C258A5}"/>
              </a:ext>
            </a:extLst>
          </p:cNvPr>
          <p:cNvSpPr txBox="1"/>
          <p:nvPr/>
        </p:nvSpPr>
        <p:spPr>
          <a:xfrm>
            <a:off x="1710813" y="1630694"/>
            <a:ext cx="246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rgbClr val="FF0000"/>
                </a:solidFill>
              </a:rPr>
              <a:t>Espectro puro: estrella 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CEEE77-7157-4B1D-9B31-D2AFEF4040F9}"/>
              </a:ext>
            </a:extLst>
          </p:cNvPr>
          <p:cNvSpPr txBox="1"/>
          <p:nvPr/>
        </p:nvSpPr>
        <p:spPr>
          <a:xfrm>
            <a:off x="1710812" y="2834460"/>
            <a:ext cx="210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rgbClr val="FF0000"/>
                </a:solidFill>
              </a:rPr>
              <a:t>Espectro combinado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40F487-17B7-4124-91E6-8A3875C9916C}"/>
              </a:ext>
            </a:extLst>
          </p:cNvPr>
          <p:cNvSpPr txBox="1"/>
          <p:nvPr/>
        </p:nvSpPr>
        <p:spPr>
          <a:xfrm>
            <a:off x="8544232" y="4476447"/>
            <a:ext cx="227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rgbClr val="FF0000"/>
                </a:solidFill>
              </a:rPr>
              <a:t>Espectro </a:t>
            </a:r>
            <a:r>
              <a:rPr lang="es-419" dirty="0" err="1">
                <a:solidFill>
                  <a:srgbClr val="FF0000"/>
                </a:solidFill>
              </a:rPr>
              <a:t>cromosférico</a:t>
            </a:r>
            <a:endParaRPr lang="es-419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F90D2-1BC8-444D-9E32-0A1BC8C4A025}"/>
              </a:ext>
            </a:extLst>
          </p:cNvPr>
          <p:cNvSpPr txBox="1"/>
          <p:nvPr/>
        </p:nvSpPr>
        <p:spPr>
          <a:xfrm>
            <a:off x="8341228" y="5708692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>
                <a:solidFill>
                  <a:srgbClr val="FF0000"/>
                </a:solidFill>
              </a:rPr>
              <a:t>Espectro puro: estrella B</a:t>
            </a:r>
          </a:p>
        </p:txBody>
      </p:sp>
    </p:spTree>
    <p:extLst>
      <p:ext uri="{BB962C8B-B14F-4D97-AF65-F5344CB8AC3E}">
        <p14:creationId xmlns:p14="http://schemas.microsoft.com/office/powerpoint/2010/main" val="1876800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7AC648-ED9F-43D1-8AED-B3546B34A2CA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7D3F42-CF4C-4079-AD5F-BD9EFB9B5AEB}"/>
              </a:ext>
            </a:extLst>
          </p:cNvPr>
          <p:cNvSpPr txBox="1"/>
          <p:nvPr/>
        </p:nvSpPr>
        <p:spPr>
          <a:xfrm>
            <a:off x="753027" y="162232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S/N</a:t>
            </a:r>
          </a:p>
        </p:txBody>
      </p:sp>
      <p:sp>
        <p:nvSpPr>
          <p:cNvPr id="17" name="Título 74">
            <a:extLst>
              <a:ext uri="{FF2B5EF4-FFF2-40B4-BE49-F238E27FC236}">
                <a16:creationId xmlns:a16="http://schemas.microsoft.com/office/drawing/2014/main" id="{F54077BC-6E02-4D36-AE05-881E79B0BE46}"/>
              </a:ext>
            </a:extLst>
          </p:cNvPr>
          <p:cNvSpPr txBox="1">
            <a:spLocks/>
          </p:cNvSpPr>
          <p:nvPr/>
        </p:nvSpPr>
        <p:spPr>
          <a:xfrm>
            <a:off x="2098715" y="674315"/>
            <a:ext cx="229630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Señal a ruido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DD2A67-EBA6-4143-899A-EF9DDF19C9C4}"/>
              </a:ext>
            </a:extLst>
          </p:cNvPr>
          <p:cNvSpPr txBox="1"/>
          <p:nvPr/>
        </p:nvSpPr>
        <p:spPr>
          <a:xfrm>
            <a:off x="2439260" y="1622322"/>
            <a:ext cx="1625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Mide flujo:</a:t>
            </a:r>
          </a:p>
          <a:p>
            <a:pPr marL="285750" indent="-285750">
              <a:buFontTx/>
              <a:buChar char="-"/>
            </a:pPr>
            <a:r>
              <a:rPr lang="es-419" dirty="0"/>
              <a:t>Línea</a:t>
            </a:r>
          </a:p>
          <a:p>
            <a:pPr marL="285750" indent="-285750">
              <a:buFontTx/>
              <a:buChar char="-"/>
            </a:pPr>
            <a:r>
              <a:rPr lang="es-419" dirty="0"/>
              <a:t>Al lado línea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BAAA26-3859-4B80-9F83-3F5DC718CE5B}"/>
              </a:ext>
            </a:extLst>
          </p:cNvPr>
          <p:cNvSpPr txBox="1"/>
          <p:nvPr/>
        </p:nvSpPr>
        <p:spPr>
          <a:xfrm>
            <a:off x="5080566" y="1899321"/>
            <a:ext cx="978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Relación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E8E362-DD2B-49BF-9DB8-704DAC73DAC9}"/>
              </a:ext>
            </a:extLst>
          </p:cNvPr>
          <p:cNvSpPr txBox="1"/>
          <p:nvPr/>
        </p:nvSpPr>
        <p:spPr>
          <a:xfrm>
            <a:off x="496674" y="3450590"/>
            <a:ext cx="320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Siempre va a afectar los cálculos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7F06D4-98E7-4535-B0D7-3DEA4814E65F}"/>
              </a:ext>
            </a:extLst>
          </p:cNvPr>
          <p:cNvSpPr txBox="1"/>
          <p:nvPr/>
        </p:nvSpPr>
        <p:spPr>
          <a:xfrm>
            <a:off x="7577226" y="1760821"/>
            <a:ext cx="326085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419" dirty="0"/>
              <a:t>En el espectro combinado no se puede mejorar esta relación</a:t>
            </a:r>
          </a:p>
        </p:txBody>
      </p:sp>
      <p:pic>
        <p:nvPicPr>
          <p:cNvPr id="22" name="Picture 6" descr="Doodle de flecha de línea curva - Descargar PNG/SVG transparente">
            <a:extLst>
              <a:ext uri="{FF2B5EF4-FFF2-40B4-BE49-F238E27FC236}">
                <a16:creationId xmlns:a16="http://schemas.microsoft.com/office/drawing/2014/main" id="{493514E2-690A-4C14-907A-98D170B53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300"/>
                    </a14:imgEffect>
                    <a14:imgEffect>
                      <a14:saturation sat="1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8406" flipV="1">
            <a:off x="273540" y="2043411"/>
            <a:ext cx="1295966" cy="12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89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788F767A-2B91-49AE-8764-33F307ECB23E}"/>
              </a:ext>
            </a:extLst>
          </p:cNvPr>
          <p:cNvGrpSpPr/>
          <p:nvPr/>
        </p:nvGrpSpPr>
        <p:grpSpPr>
          <a:xfrm>
            <a:off x="6592221" y="1976251"/>
            <a:ext cx="5212984" cy="3427233"/>
            <a:chOff x="674912" y="718457"/>
            <a:chExt cx="11334206" cy="5860168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A2B6763-E1D7-4383-9B01-F6948AF82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912" y="718457"/>
              <a:ext cx="0" cy="54472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36B7445-BE87-4C1E-82ED-B505EA760307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133420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9858A1F-DECB-433B-A6AC-B47B0244C692}"/>
                    </a:ext>
                  </a:extLst>
                </p:cNvPr>
                <p:cNvSpPr txBox="1"/>
                <p:nvPr/>
              </p:nvSpPr>
              <p:spPr>
                <a:xfrm>
                  <a:off x="720999" y="837408"/>
                  <a:ext cx="2346494" cy="604873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419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⁡</m:t>
                        </m:r>
                        <m:d>
                          <m:dPr>
                            <m:ctrlPr>
                              <a:rPr lang="es-419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s-419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s-419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B9858A1F-DECB-433B-A6AC-B47B0244C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999" y="837408"/>
                  <a:ext cx="2346494" cy="604873"/>
                </a:xfrm>
                <a:prstGeom prst="rect">
                  <a:avLst/>
                </a:prstGeom>
                <a:blipFill>
                  <a:blip r:embed="rId2"/>
                  <a:stretch>
                    <a:fillRect b="-48276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5012129-586B-4FF4-A268-A3E4D48D06F9}"/>
                    </a:ext>
                  </a:extLst>
                </p:cNvPr>
                <p:cNvSpPr txBox="1"/>
                <p:nvPr/>
              </p:nvSpPr>
              <p:spPr>
                <a:xfrm>
                  <a:off x="8644937" y="6259143"/>
                  <a:ext cx="2346495" cy="319482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419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𝑁𝑔𝑓</m:t>
                        </m:r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419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5012129-586B-4FF4-A268-A3E4D48D0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4937" y="6259143"/>
                  <a:ext cx="2346495" cy="319482"/>
                </a:xfrm>
                <a:prstGeom prst="rect">
                  <a:avLst/>
                </a:prstGeom>
                <a:blipFill>
                  <a:blip r:embed="rId3"/>
                  <a:stretch>
                    <a:fillRect l="-2825" t="-3226" r="-3390" b="-96774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3A962EF-7654-4440-9B9B-535675F930CB}"/>
                </a:ext>
              </a:extLst>
            </p:cNvPr>
            <p:cNvSpPr/>
            <p:nvPr/>
          </p:nvSpPr>
          <p:spPr>
            <a:xfrm>
              <a:off x="4281189" y="2890157"/>
              <a:ext cx="3536570" cy="58945"/>
            </a:xfrm>
            <a:custGeom>
              <a:avLst/>
              <a:gdLst>
                <a:gd name="connsiteX0" fmla="*/ 0 w 3445328"/>
                <a:gd name="connsiteY0" fmla="*/ 179614 h 179614"/>
                <a:gd name="connsiteX1" fmla="*/ 1551214 w 3445328"/>
                <a:gd name="connsiteY1" fmla="*/ 97972 h 179614"/>
                <a:gd name="connsiteX2" fmla="*/ 3445328 w 3445328"/>
                <a:gd name="connsiteY2" fmla="*/ 0 h 1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5328" h="179614">
                  <a:moveTo>
                    <a:pt x="0" y="179614"/>
                  </a:moveTo>
                  <a:lnTo>
                    <a:pt x="1551214" y="97972"/>
                  </a:lnTo>
                  <a:lnTo>
                    <a:pt x="3445328" y="0"/>
                  </a:lnTo>
                </a:path>
              </a:pathLst>
            </a:custGeom>
            <a:noFill/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9360C7F-6C49-4677-863A-F20DD69D9520}"/>
                </a:ext>
              </a:extLst>
            </p:cNvPr>
            <p:cNvSpPr/>
            <p:nvPr/>
          </p:nvSpPr>
          <p:spPr>
            <a:xfrm>
              <a:off x="7830459" y="1975758"/>
              <a:ext cx="2759528" cy="916272"/>
            </a:xfrm>
            <a:custGeom>
              <a:avLst/>
              <a:gdLst>
                <a:gd name="connsiteX0" fmla="*/ 0 w 2759528"/>
                <a:gd name="connsiteY0" fmla="*/ 914400 h 916272"/>
                <a:gd name="connsiteX1" fmla="*/ 228600 w 2759528"/>
                <a:gd name="connsiteY1" fmla="*/ 849085 h 916272"/>
                <a:gd name="connsiteX2" fmla="*/ 1273628 w 2759528"/>
                <a:gd name="connsiteY2" fmla="*/ 473528 h 916272"/>
                <a:gd name="connsiteX3" fmla="*/ 2090057 w 2759528"/>
                <a:gd name="connsiteY3" fmla="*/ 163285 h 916272"/>
                <a:gd name="connsiteX4" fmla="*/ 2759528 w 2759528"/>
                <a:gd name="connsiteY4" fmla="*/ 0 h 9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528" h="916272">
                  <a:moveTo>
                    <a:pt x="0" y="914400"/>
                  </a:moveTo>
                  <a:cubicBezTo>
                    <a:pt x="8164" y="918482"/>
                    <a:pt x="16329" y="922564"/>
                    <a:pt x="228600" y="849085"/>
                  </a:cubicBezTo>
                  <a:cubicBezTo>
                    <a:pt x="440871" y="775606"/>
                    <a:pt x="963385" y="587828"/>
                    <a:pt x="1273628" y="473528"/>
                  </a:cubicBezTo>
                  <a:cubicBezTo>
                    <a:pt x="1583871" y="359228"/>
                    <a:pt x="1842407" y="242206"/>
                    <a:pt x="2090057" y="163285"/>
                  </a:cubicBezTo>
                  <a:cubicBezTo>
                    <a:pt x="2337707" y="84364"/>
                    <a:pt x="2548617" y="42182"/>
                    <a:pt x="2759528" y="0"/>
                  </a:cubicBezTo>
                </a:path>
              </a:pathLst>
            </a:custGeom>
            <a:noFill/>
            <a:ln w="28575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729EB8D-04BB-4A80-A9D7-294146F0C010}"/>
                </a:ext>
              </a:extLst>
            </p:cNvPr>
            <p:cNvSpPr/>
            <p:nvPr/>
          </p:nvSpPr>
          <p:spPr>
            <a:xfrm>
              <a:off x="5617030" y="1918686"/>
              <a:ext cx="2286000" cy="57600"/>
            </a:xfrm>
            <a:custGeom>
              <a:avLst/>
              <a:gdLst>
                <a:gd name="connsiteX0" fmla="*/ 0 w 3445328"/>
                <a:gd name="connsiteY0" fmla="*/ 179614 h 179614"/>
                <a:gd name="connsiteX1" fmla="*/ 1551214 w 3445328"/>
                <a:gd name="connsiteY1" fmla="*/ 97972 h 179614"/>
                <a:gd name="connsiteX2" fmla="*/ 3445328 w 3445328"/>
                <a:gd name="connsiteY2" fmla="*/ 0 h 1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5328" h="179614">
                  <a:moveTo>
                    <a:pt x="0" y="179614"/>
                  </a:moveTo>
                  <a:lnTo>
                    <a:pt x="1551214" y="97972"/>
                  </a:lnTo>
                  <a:lnTo>
                    <a:pt x="3445328" y="0"/>
                  </a:lnTo>
                </a:path>
              </a:pathLst>
            </a:custGeom>
            <a:noFill/>
            <a:ln w="28575">
              <a:solidFill>
                <a:srgbClr val="FF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EFF0089-506E-4BE0-81A4-FAEF31B43E2C}"/>
                </a:ext>
              </a:extLst>
            </p:cNvPr>
            <p:cNvSpPr/>
            <p:nvPr/>
          </p:nvSpPr>
          <p:spPr>
            <a:xfrm>
              <a:off x="3381831" y="3714317"/>
              <a:ext cx="4325784" cy="58946"/>
            </a:xfrm>
            <a:custGeom>
              <a:avLst/>
              <a:gdLst>
                <a:gd name="connsiteX0" fmla="*/ 0 w 3445328"/>
                <a:gd name="connsiteY0" fmla="*/ 179614 h 179614"/>
                <a:gd name="connsiteX1" fmla="*/ 1551214 w 3445328"/>
                <a:gd name="connsiteY1" fmla="*/ 97972 h 179614"/>
                <a:gd name="connsiteX2" fmla="*/ 3445328 w 3445328"/>
                <a:gd name="connsiteY2" fmla="*/ 0 h 1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5328" h="179614">
                  <a:moveTo>
                    <a:pt x="0" y="179614"/>
                  </a:moveTo>
                  <a:lnTo>
                    <a:pt x="1551214" y="97972"/>
                  </a:lnTo>
                  <a:lnTo>
                    <a:pt x="3445328" y="0"/>
                  </a:lnTo>
                </a:path>
              </a:pathLst>
            </a:custGeom>
            <a:noFill/>
            <a:ln w="28575">
              <a:solidFill>
                <a:srgbClr val="FF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9E5D788-2D4D-48B4-8181-5B5B7C617765}"/>
                </a:ext>
              </a:extLst>
            </p:cNvPr>
            <p:cNvSpPr/>
            <p:nvPr/>
          </p:nvSpPr>
          <p:spPr>
            <a:xfrm>
              <a:off x="7886700" y="1021132"/>
              <a:ext cx="2759528" cy="916272"/>
            </a:xfrm>
            <a:custGeom>
              <a:avLst/>
              <a:gdLst>
                <a:gd name="connsiteX0" fmla="*/ 0 w 2759528"/>
                <a:gd name="connsiteY0" fmla="*/ 914400 h 916272"/>
                <a:gd name="connsiteX1" fmla="*/ 228600 w 2759528"/>
                <a:gd name="connsiteY1" fmla="*/ 849085 h 916272"/>
                <a:gd name="connsiteX2" fmla="*/ 1273628 w 2759528"/>
                <a:gd name="connsiteY2" fmla="*/ 473528 h 916272"/>
                <a:gd name="connsiteX3" fmla="*/ 2090057 w 2759528"/>
                <a:gd name="connsiteY3" fmla="*/ 163285 h 916272"/>
                <a:gd name="connsiteX4" fmla="*/ 2759528 w 2759528"/>
                <a:gd name="connsiteY4" fmla="*/ 0 h 9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528" h="916272">
                  <a:moveTo>
                    <a:pt x="0" y="914400"/>
                  </a:moveTo>
                  <a:cubicBezTo>
                    <a:pt x="8164" y="918482"/>
                    <a:pt x="16329" y="922564"/>
                    <a:pt x="228600" y="849085"/>
                  </a:cubicBezTo>
                  <a:cubicBezTo>
                    <a:pt x="440871" y="775606"/>
                    <a:pt x="963385" y="587828"/>
                    <a:pt x="1273628" y="473528"/>
                  </a:cubicBezTo>
                  <a:cubicBezTo>
                    <a:pt x="1583871" y="359228"/>
                    <a:pt x="1842407" y="242206"/>
                    <a:pt x="2090057" y="163285"/>
                  </a:cubicBezTo>
                  <a:cubicBezTo>
                    <a:pt x="2337707" y="84364"/>
                    <a:pt x="2548617" y="42182"/>
                    <a:pt x="2759528" y="0"/>
                  </a:cubicBezTo>
                </a:path>
              </a:pathLst>
            </a:custGeom>
            <a:noFill/>
            <a:ln w="28575">
              <a:solidFill>
                <a:srgbClr val="EF6D0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48E9F58-334D-4F49-A66C-98441BE0C8A5}"/>
                </a:ext>
              </a:extLst>
            </p:cNvPr>
            <p:cNvSpPr/>
            <p:nvPr/>
          </p:nvSpPr>
          <p:spPr>
            <a:xfrm>
              <a:off x="7736644" y="2809610"/>
              <a:ext cx="2759528" cy="916272"/>
            </a:xfrm>
            <a:custGeom>
              <a:avLst/>
              <a:gdLst>
                <a:gd name="connsiteX0" fmla="*/ 0 w 2759528"/>
                <a:gd name="connsiteY0" fmla="*/ 914400 h 916272"/>
                <a:gd name="connsiteX1" fmla="*/ 228600 w 2759528"/>
                <a:gd name="connsiteY1" fmla="*/ 849085 h 916272"/>
                <a:gd name="connsiteX2" fmla="*/ 1273628 w 2759528"/>
                <a:gd name="connsiteY2" fmla="*/ 473528 h 916272"/>
                <a:gd name="connsiteX3" fmla="*/ 2090057 w 2759528"/>
                <a:gd name="connsiteY3" fmla="*/ 163285 h 916272"/>
                <a:gd name="connsiteX4" fmla="*/ 2759528 w 2759528"/>
                <a:gd name="connsiteY4" fmla="*/ 0 h 9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528" h="916272">
                  <a:moveTo>
                    <a:pt x="0" y="914400"/>
                  </a:moveTo>
                  <a:cubicBezTo>
                    <a:pt x="8164" y="918482"/>
                    <a:pt x="16329" y="922564"/>
                    <a:pt x="228600" y="849085"/>
                  </a:cubicBezTo>
                  <a:cubicBezTo>
                    <a:pt x="440871" y="775606"/>
                    <a:pt x="963385" y="587828"/>
                    <a:pt x="1273628" y="473528"/>
                  </a:cubicBezTo>
                  <a:cubicBezTo>
                    <a:pt x="1583871" y="359228"/>
                    <a:pt x="1842407" y="242206"/>
                    <a:pt x="2090057" y="163285"/>
                  </a:cubicBezTo>
                  <a:cubicBezTo>
                    <a:pt x="2337707" y="84364"/>
                    <a:pt x="2548617" y="42182"/>
                    <a:pt x="2759528" y="0"/>
                  </a:cubicBezTo>
                </a:path>
              </a:pathLst>
            </a:custGeom>
            <a:noFill/>
            <a:ln w="28575">
              <a:solidFill>
                <a:srgbClr val="EF6D0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181DC49-8BC5-4CFB-B2D1-56F33F3879C9}"/>
                </a:ext>
              </a:extLst>
            </p:cNvPr>
            <p:cNvSpPr/>
            <p:nvPr/>
          </p:nvSpPr>
          <p:spPr>
            <a:xfrm>
              <a:off x="1143000" y="1975758"/>
              <a:ext cx="4604658" cy="3804557"/>
            </a:xfrm>
            <a:custGeom>
              <a:avLst/>
              <a:gdLst>
                <a:gd name="connsiteX0" fmla="*/ 0 w 3363686"/>
                <a:gd name="connsiteY0" fmla="*/ 2714421 h 2714421"/>
                <a:gd name="connsiteX1" fmla="*/ 2645229 w 3363686"/>
                <a:gd name="connsiteY1" fmla="*/ 395764 h 2714421"/>
                <a:gd name="connsiteX2" fmla="*/ 3363686 w 3363686"/>
                <a:gd name="connsiteY2" fmla="*/ 20207 h 271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3686" h="2714421">
                  <a:moveTo>
                    <a:pt x="0" y="2714421"/>
                  </a:moveTo>
                  <a:cubicBezTo>
                    <a:pt x="1042307" y="1779610"/>
                    <a:pt x="2084615" y="844800"/>
                    <a:pt x="2645229" y="395764"/>
                  </a:cubicBezTo>
                  <a:cubicBezTo>
                    <a:pt x="3205843" y="-53272"/>
                    <a:pt x="3284764" y="-16533"/>
                    <a:pt x="3363686" y="20207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CURVAS DE CRECIMIENTO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DE5BE7-8B7B-46AB-9772-C65AA0DBF9D8}"/>
              </a:ext>
            </a:extLst>
          </p:cNvPr>
          <p:cNvSpPr/>
          <p:nvPr/>
        </p:nvSpPr>
        <p:spPr>
          <a:xfrm>
            <a:off x="6674368" y="1942772"/>
            <a:ext cx="2405704" cy="317404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D15AFBE-A448-4C7B-AC51-6FE977B1552F}"/>
              </a:ext>
            </a:extLst>
          </p:cNvPr>
          <p:cNvGrpSpPr/>
          <p:nvPr/>
        </p:nvGrpSpPr>
        <p:grpSpPr>
          <a:xfrm>
            <a:off x="372319" y="1327940"/>
            <a:ext cx="5613143" cy="2638193"/>
            <a:chOff x="249743" y="2042160"/>
            <a:chExt cx="12784086" cy="52638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683B60-27D4-478A-9E12-96AFD06ECF41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2" cy="1105357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b="0" dirty="0"/>
                </a:p>
                <a:p>
                  <a:endParaRPr lang="es-419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2683B60-27D4-478A-9E12-96AFD06EC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2" cy="110535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CBC9485-F2D2-4AF5-951D-F00F0917BF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71EBAD7-8A1F-4ACB-8E42-BE5087AA176C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D6BF5FE-24A9-4BC6-BAC5-0B87970BE8F2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337926" cy="552678"/>
                </a:xfrm>
                <a:prstGeom prst="rect">
                  <a:avLst/>
                </a:prstGeom>
                <a:noFill/>
                <a:ln w="28575"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D6BF5FE-24A9-4BC6-BAC5-0B87970BE8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337926" cy="552678"/>
                </a:xfrm>
                <a:prstGeom prst="rect">
                  <a:avLst/>
                </a:prstGeom>
                <a:blipFill>
                  <a:blip r:embed="rId7"/>
                  <a:stretch>
                    <a:fillRect l="-37500" r="-33333" b="-8889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AFAA1D0-0A56-4A25-ABB3-FFC0F6D62E52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3CFF319-186E-43F6-B1FF-39BCA0EE6053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28575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447C766-450C-4DE5-8963-0D116DDF14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F71030F-5099-449F-B522-E4865EAF48F4}"/>
                </a:ext>
              </a:extLst>
            </p:cNvPr>
            <p:cNvSpPr txBox="1"/>
            <p:nvPr/>
          </p:nvSpPr>
          <p:spPr>
            <a:xfrm>
              <a:off x="5902258" y="2609264"/>
              <a:ext cx="2515399" cy="55267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dirty="0"/>
                <a:t>continuo</a:t>
              </a: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2E975FF-1F26-4B35-9A5F-4399F508D3FD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476CD60-BF2B-4166-8D7C-04801670EB37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43B2392-AE5A-4E54-AD98-D9D18187808C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D90D11C-6731-4381-A37F-DBC73272974C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1F573A7-21E1-497B-8B2E-9BA45F4580F4}"/>
                </a:ext>
              </a:extLst>
            </p:cNvPr>
            <p:cNvSpPr txBox="1"/>
            <p:nvPr/>
          </p:nvSpPr>
          <p:spPr>
            <a:xfrm>
              <a:off x="1070648" y="4350403"/>
              <a:ext cx="1847403" cy="128958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1400" dirty="0">
                  <a:solidFill>
                    <a:srgbClr val="FF0000"/>
                  </a:solidFill>
                </a:rPr>
                <a:t>Líneas débiles y medianas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F0D5200-D698-46A4-B582-8F0E7642830A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28575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2444E7-7758-438D-A17B-9F57BB45C172}"/>
                </a:ext>
              </a:extLst>
            </p:cNvPr>
            <p:cNvSpPr txBox="1"/>
            <p:nvPr/>
          </p:nvSpPr>
          <p:spPr>
            <a:xfrm>
              <a:off x="5720507" y="5075651"/>
              <a:ext cx="1847403" cy="85972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14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14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DD5DBF4-D2B4-4D0A-80DF-C356AB55CA8F}"/>
                </a:ext>
              </a:extLst>
            </p:cNvPr>
            <p:cNvSpPr txBox="1"/>
            <p:nvPr/>
          </p:nvSpPr>
          <p:spPr>
            <a:xfrm>
              <a:off x="10194481" y="3343742"/>
              <a:ext cx="1795860" cy="85972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14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1400" i="1" dirty="0">
                  <a:solidFill>
                    <a:srgbClr val="FF0000"/>
                  </a:solidFill>
                </a:rPr>
                <a:t> </a:t>
              </a:r>
              <a:r>
                <a:rPr lang="es-419" sz="1400" i="1" dirty="0" err="1">
                  <a:solidFill>
                    <a:srgbClr val="FF0000"/>
                  </a:solidFill>
                </a:rPr>
                <a:t>wings</a:t>
              </a:r>
              <a:endParaRPr lang="es-419" sz="1400" i="1" dirty="0">
                <a:solidFill>
                  <a:srgbClr val="FF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68F4235-57C5-4AA9-A3AE-FEAAD339657F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97DE936-622D-4F3A-B42E-006CE4CF35B6}"/>
                  </a:ext>
                </a:extLst>
              </p:cNvPr>
              <p:cNvSpPr txBox="1"/>
              <p:nvPr/>
            </p:nvSpPr>
            <p:spPr>
              <a:xfrm>
                <a:off x="246314" y="4522356"/>
                <a:ext cx="2130391" cy="524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419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419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s-419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𝑁𝑔𝑓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97DE936-622D-4F3A-B42E-006CE4CF3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14" y="4522356"/>
                <a:ext cx="2130391" cy="5244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DCFB9F-342B-45E4-8311-19DC25FC07F3}"/>
                  </a:ext>
                </a:extLst>
              </p:cNvPr>
              <p:cNvSpPr txBox="1"/>
              <p:nvPr/>
            </p:nvSpPr>
            <p:spPr>
              <a:xfrm>
                <a:off x="1986914" y="3884185"/>
                <a:ext cx="2353145" cy="524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b="0" i="1" smtClea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419" i="1" smtClean="0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419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419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419" i="1">
                                          <a:solidFill>
                                            <a:srgbClr val="FF66C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419" i="1">
                                      <a:solidFill>
                                        <a:srgbClr val="FF66C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419" b="0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rad>
                        <m:radPr>
                          <m:degHide m:val="on"/>
                          <m:ctrlPr>
                            <a:rPr lang="es-419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s-419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s-419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s-419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s-419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𝑔𝑓</m:t>
                          </m:r>
                          <m:r>
                            <a:rPr lang="es-419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s-419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97DCFB9F-342B-45E4-8311-19DC25FC0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914" y="3884185"/>
                <a:ext cx="2353145" cy="5244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A9BDB47-4EC2-4259-AAA5-435041CD2AE9}"/>
                  </a:ext>
                </a:extLst>
              </p:cNvPr>
              <p:cNvSpPr txBox="1"/>
              <p:nvPr/>
            </p:nvSpPr>
            <p:spPr>
              <a:xfrm>
                <a:off x="3740591" y="4517009"/>
                <a:ext cx="2621295" cy="524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419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419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419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419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419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419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rad>
                        <m:radPr>
                          <m:degHide m:val="on"/>
                          <m:ctrlPr>
                            <a:rPr lang="es-419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419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419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419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419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419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419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s-419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𝑔𝑓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419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419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A9BDB47-4EC2-4259-AAA5-435041CD2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591" y="4517009"/>
                <a:ext cx="2621295" cy="524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83E014B3-90DE-4B65-8D68-6EB7A375A077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400841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/>
      <p:bldP spid="77" grpId="0"/>
      <p:bldP spid="7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0" name="Título 74">
            <a:extLst>
              <a:ext uri="{FF2B5EF4-FFF2-40B4-BE49-F238E27FC236}">
                <a16:creationId xmlns:a16="http://schemas.microsoft.com/office/drawing/2014/main" id="{16DD0BDC-483F-4740-8640-940CF9947D07}"/>
              </a:ext>
            </a:extLst>
          </p:cNvPr>
          <p:cNvSpPr txBox="1">
            <a:spLocks/>
          </p:cNvSpPr>
          <p:nvPr/>
        </p:nvSpPr>
        <p:spPr>
          <a:xfrm>
            <a:off x="2065718" y="657477"/>
            <a:ext cx="4865624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ANCHOS EQUIVALENTES Y DATOS ATÓMICOS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B84B001-2FC7-4A44-B6AA-5025AC6A5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4" y="1538016"/>
            <a:ext cx="463876" cy="46387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203EA5E-C562-459B-B99B-6F35BB4B3009}"/>
              </a:ext>
            </a:extLst>
          </p:cNvPr>
          <p:cNvSpPr txBox="1"/>
          <p:nvPr/>
        </p:nvSpPr>
        <p:spPr>
          <a:xfrm>
            <a:off x="1299739" y="1590143"/>
            <a:ext cx="153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Continuo local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32D5BB-1E00-4008-9A7F-DF057EB5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487745"/>
            <a:ext cx="7815686" cy="401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0C85B78-C912-40C1-BB8B-D60626FBAD52}"/>
              </a:ext>
            </a:extLst>
          </p:cNvPr>
          <p:cNvGrpSpPr/>
          <p:nvPr/>
        </p:nvGrpSpPr>
        <p:grpSpPr>
          <a:xfrm>
            <a:off x="3076576" y="1488770"/>
            <a:ext cx="7815685" cy="4018791"/>
            <a:chOff x="3076576" y="1488770"/>
            <a:chExt cx="7815685" cy="401879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E19BF3A-C065-4832-B3E5-C419A882F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6576" y="1488770"/>
              <a:ext cx="7815685" cy="4018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CE901E8-E935-41F4-B259-2C11C9743CF5}"/>
                </a:ext>
              </a:extLst>
            </p:cNvPr>
            <p:cNvSpPr/>
            <p:nvPr/>
          </p:nvSpPr>
          <p:spPr>
            <a:xfrm>
              <a:off x="8545120" y="3584243"/>
              <a:ext cx="2004060" cy="1296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C96803F-8E7A-47A2-BD7C-CC3B15200163}"/>
              </a:ext>
            </a:extLst>
          </p:cNvPr>
          <p:cNvSpPr/>
          <p:nvPr/>
        </p:nvSpPr>
        <p:spPr>
          <a:xfrm>
            <a:off x="6271690" y="2262439"/>
            <a:ext cx="1481611" cy="2224842"/>
          </a:xfrm>
          <a:custGeom>
            <a:avLst/>
            <a:gdLst>
              <a:gd name="connsiteX0" fmla="*/ 12700 w 1481611"/>
              <a:gd name="connsiteY0" fmla="*/ 2224842 h 2224842"/>
              <a:gd name="connsiteX1" fmla="*/ 6350 w 1481611"/>
              <a:gd name="connsiteY1" fmla="*/ 1608892 h 2224842"/>
              <a:gd name="connsiteX2" fmla="*/ 6350 w 1481611"/>
              <a:gd name="connsiteY2" fmla="*/ 891342 h 2224842"/>
              <a:gd name="connsiteX3" fmla="*/ 12700 w 1481611"/>
              <a:gd name="connsiteY3" fmla="*/ 370642 h 2224842"/>
              <a:gd name="connsiteX4" fmla="*/ 0 w 1481611"/>
              <a:gd name="connsiteY4" fmla="*/ 110292 h 2224842"/>
              <a:gd name="connsiteX5" fmla="*/ 12700 w 1481611"/>
              <a:gd name="connsiteY5" fmla="*/ 27742 h 2224842"/>
              <a:gd name="connsiteX6" fmla="*/ 12700 w 1481611"/>
              <a:gd name="connsiteY6" fmla="*/ 2342 h 2224842"/>
              <a:gd name="connsiteX7" fmla="*/ 63500 w 1481611"/>
              <a:gd name="connsiteY7" fmla="*/ 78542 h 2224842"/>
              <a:gd name="connsiteX8" fmla="*/ 203200 w 1481611"/>
              <a:gd name="connsiteY8" fmla="*/ 542092 h 2224842"/>
              <a:gd name="connsiteX9" fmla="*/ 336550 w 1481611"/>
              <a:gd name="connsiteY9" fmla="*/ 1151692 h 2224842"/>
              <a:gd name="connsiteX10" fmla="*/ 438150 w 1481611"/>
              <a:gd name="connsiteY10" fmla="*/ 1431092 h 2224842"/>
              <a:gd name="connsiteX11" fmla="*/ 501650 w 1481611"/>
              <a:gd name="connsiteY11" fmla="*/ 1640642 h 2224842"/>
              <a:gd name="connsiteX12" fmla="*/ 577850 w 1481611"/>
              <a:gd name="connsiteY12" fmla="*/ 1850192 h 2224842"/>
              <a:gd name="connsiteX13" fmla="*/ 641350 w 1481611"/>
              <a:gd name="connsiteY13" fmla="*/ 1951792 h 2224842"/>
              <a:gd name="connsiteX14" fmla="*/ 723900 w 1481611"/>
              <a:gd name="connsiteY14" fmla="*/ 2002592 h 2224842"/>
              <a:gd name="connsiteX15" fmla="*/ 863600 w 1481611"/>
              <a:gd name="connsiteY15" fmla="*/ 2008942 h 2224842"/>
              <a:gd name="connsiteX16" fmla="*/ 952500 w 1481611"/>
              <a:gd name="connsiteY16" fmla="*/ 1862892 h 2224842"/>
              <a:gd name="connsiteX17" fmla="*/ 1104900 w 1481611"/>
              <a:gd name="connsiteY17" fmla="*/ 1386642 h 2224842"/>
              <a:gd name="connsiteX18" fmla="*/ 1200150 w 1481611"/>
              <a:gd name="connsiteY18" fmla="*/ 954842 h 2224842"/>
              <a:gd name="connsiteX19" fmla="*/ 1301750 w 1481611"/>
              <a:gd name="connsiteY19" fmla="*/ 561142 h 2224842"/>
              <a:gd name="connsiteX20" fmla="*/ 1371600 w 1481611"/>
              <a:gd name="connsiteY20" fmla="*/ 332542 h 2224842"/>
              <a:gd name="connsiteX21" fmla="*/ 1454150 w 1481611"/>
              <a:gd name="connsiteY21" fmla="*/ 205542 h 2224842"/>
              <a:gd name="connsiteX22" fmla="*/ 1479550 w 1481611"/>
              <a:gd name="connsiteY22" fmla="*/ 173792 h 2224842"/>
              <a:gd name="connsiteX23" fmla="*/ 1473200 w 1481611"/>
              <a:gd name="connsiteY23" fmla="*/ 338892 h 2224842"/>
              <a:gd name="connsiteX24" fmla="*/ 1473200 w 1481611"/>
              <a:gd name="connsiteY24" fmla="*/ 656392 h 2224842"/>
              <a:gd name="connsiteX25" fmla="*/ 1473200 w 1481611"/>
              <a:gd name="connsiteY25" fmla="*/ 1056442 h 2224842"/>
              <a:gd name="connsiteX26" fmla="*/ 1473200 w 1481611"/>
              <a:gd name="connsiteY26" fmla="*/ 1704142 h 2224842"/>
              <a:gd name="connsiteX27" fmla="*/ 1466850 w 1481611"/>
              <a:gd name="connsiteY27" fmla="*/ 2072442 h 2224842"/>
              <a:gd name="connsiteX28" fmla="*/ 1473200 w 1481611"/>
              <a:gd name="connsiteY28" fmla="*/ 2180392 h 2224842"/>
              <a:gd name="connsiteX29" fmla="*/ 1460500 w 1481611"/>
              <a:gd name="connsiteY29" fmla="*/ 2218492 h 2224842"/>
              <a:gd name="connsiteX30" fmla="*/ 1238250 w 1481611"/>
              <a:gd name="connsiteY30" fmla="*/ 2212142 h 2224842"/>
              <a:gd name="connsiteX31" fmla="*/ 539750 w 1481611"/>
              <a:gd name="connsiteY31" fmla="*/ 2218492 h 2224842"/>
              <a:gd name="connsiteX32" fmla="*/ 12700 w 1481611"/>
              <a:gd name="connsiteY32" fmla="*/ 2224842 h 2224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481611" h="2224842">
                <a:moveTo>
                  <a:pt x="12700" y="2224842"/>
                </a:moveTo>
                <a:cubicBezTo>
                  <a:pt x="10054" y="2027992"/>
                  <a:pt x="7408" y="1831142"/>
                  <a:pt x="6350" y="1608892"/>
                </a:cubicBezTo>
                <a:cubicBezTo>
                  <a:pt x="5292" y="1386642"/>
                  <a:pt x="5292" y="1097717"/>
                  <a:pt x="6350" y="891342"/>
                </a:cubicBezTo>
                <a:cubicBezTo>
                  <a:pt x="7408" y="684967"/>
                  <a:pt x="13758" y="500817"/>
                  <a:pt x="12700" y="370642"/>
                </a:cubicBezTo>
                <a:cubicBezTo>
                  <a:pt x="11642" y="240467"/>
                  <a:pt x="0" y="167442"/>
                  <a:pt x="0" y="110292"/>
                </a:cubicBezTo>
                <a:cubicBezTo>
                  <a:pt x="0" y="53142"/>
                  <a:pt x="12700" y="27742"/>
                  <a:pt x="12700" y="27742"/>
                </a:cubicBezTo>
                <a:cubicBezTo>
                  <a:pt x="14817" y="9750"/>
                  <a:pt x="4233" y="-6125"/>
                  <a:pt x="12700" y="2342"/>
                </a:cubicBezTo>
                <a:cubicBezTo>
                  <a:pt x="21167" y="10809"/>
                  <a:pt x="31750" y="-11416"/>
                  <a:pt x="63500" y="78542"/>
                </a:cubicBezTo>
                <a:cubicBezTo>
                  <a:pt x="95250" y="168500"/>
                  <a:pt x="157692" y="363234"/>
                  <a:pt x="203200" y="542092"/>
                </a:cubicBezTo>
                <a:cubicBezTo>
                  <a:pt x="248708" y="720950"/>
                  <a:pt x="297392" y="1003525"/>
                  <a:pt x="336550" y="1151692"/>
                </a:cubicBezTo>
                <a:cubicBezTo>
                  <a:pt x="375708" y="1299859"/>
                  <a:pt x="410633" y="1349600"/>
                  <a:pt x="438150" y="1431092"/>
                </a:cubicBezTo>
                <a:cubicBezTo>
                  <a:pt x="465667" y="1512584"/>
                  <a:pt x="478367" y="1570792"/>
                  <a:pt x="501650" y="1640642"/>
                </a:cubicBezTo>
                <a:cubicBezTo>
                  <a:pt x="524933" y="1710492"/>
                  <a:pt x="554567" y="1798334"/>
                  <a:pt x="577850" y="1850192"/>
                </a:cubicBezTo>
                <a:cubicBezTo>
                  <a:pt x="601133" y="1902050"/>
                  <a:pt x="617008" y="1926392"/>
                  <a:pt x="641350" y="1951792"/>
                </a:cubicBezTo>
                <a:cubicBezTo>
                  <a:pt x="665692" y="1977192"/>
                  <a:pt x="686858" y="1993067"/>
                  <a:pt x="723900" y="2002592"/>
                </a:cubicBezTo>
                <a:cubicBezTo>
                  <a:pt x="760942" y="2012117"/>
                  <a:pt x="825500" y="2032225"/>
                  <a:pt x="863600" y="2008942"/>
                </a:cubicBezTo>
                <a:cubicBezTo>
                  <a:pt x="901700" y="1985659"/>
                  <a:pt x="912283" y="1966609"/>
                  <a:pt x="952500" y="1862892"/>
                </a:cubicBezTo>
                <a:cubicBezTo>
                  <a:pt x="992717" y="1759175"/>
                  <a:pt x="1063625" y="1537984"/>
                  <a:pt x="1104900" y="1386642"/>
                </a:cubicBezTo>
                <a:cubicBezTo>
                  <a:pt x="1146175" y="1235300"/>
                  <a:pt x="1167342" y="1092425"/>
                  <a:pt x="1200150" y="954842"/>
                </a:cubicBezTo>
                <a:cubicBezTo>
                  <a:pt x="1232958" y="817259"/>
                  <a:pt x="1273175" y="664859"/>
                  <a:pt x="1301750" y="561142"/>
                </a:cubicBezTo>
                <a:cubicBezTo>
                  <a:pt x="1330325" y="457425"/>
                  <a:pt x="1346200" y="391809"/>
                  <a:pt x="1371600" y="332542"/>
                </a:cubicBezTo>
                <a:cubicBezTo>
                  <a:pt x="1397000" y="273275"/>
                  <a:pt x="1436158" y="232000"/>
                  <a:pt x="1454150" y="205542"/>
                </a:cubicBezTo>
                <a:cubicBezTo>
                  <a:pt x="1472142" y="179084"/>
                  <a:pt x="1476375" y="151567"/>
                  <a:pt x="1479550" y="173792"/>
                </a:cubicBezTo>
                <a:cubicBezTo>
                  <a:pt x="1482725" y="196017"/>
                  <a:pt x="1474258" y="258459"/>
                  <a:pt x="1473200" y="338892"/>
                </a:cubicBezTo>
                <a:cubicBezTo>
                  <a:pt x="1472142" y="419325"/>
                  <a:pt x="1473200" y="656392"/>
                  <a:pt x="1473200" y="656392"/>
                </a:cubicBezTo>
                <a:lnTo>
                  <a:pt x="1473200" y="1056442"/>
                </a:lnTo>
                <a:cubicBezTo>
                  <a:pt x="1473200" y="1231067"/>
                  <a:pt x="1474258" y="1534809"/>
                  <a:pt x="1473200" y="1704142"/>
                </a:cubicBezTo>
                <a:cubicBezTo>
                  <a:pt x="1472142" y="1873475"/>
                  <a:pt x="1466850" y="1993067"/>
                  <a:pt x="1466850" y="2072442"/>
                </a:cubicBezTo>
                <a:cubicBezTo>
                  <a:pt x="1466850" y="2151817"/>
                  <a:pt x="1474258" y="2156050"/>
                  <a:pt x="1473200" y="2180392"/>
                </a:cubicBezTo>
                <a:cubicBezTo>
                  <a:pt x="1472142" y="2204734"/>
                  <a:pt x="1499658" y="2213200"/>
                  <a:pt x="1460500" y="2218492"/>
                </a:cubicBezTo>
                <a:cubicBezTo>
                  <a:pt x="1421342" y="2223784"/>
                  <a:pt x="1238250" y="2212142"/>
                  <a:pt x="1238250" y="2212142"/>
                </a:cubicBezTo>
                <a:lnTo>
                  <a:pt x="539750" y="2218492"/>
                </a:lnTo>
                <a:lnTo>
                  <a:pt x="12700" y="2224842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6C5A95-CEAE-4EE9-91D4-018D7C3FEBB9}"/>
              </a:ext>
            </a:extLst>
          </p:cNvPr>
          <p:cNvSpPr/>
          <p:nvPr/>
        </p:nvSpPr>
        <p:spPr>
          <a:xfrm>
            <a:off x="8672513" y="3743325"/>
            <a:ext cx="271462" cy="1143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7B2C73-5EBB-4320-8692-FEFC614CF55C}"/>
              </a:ext>
            </a:extLst>
          </p:cNvPr>
          <p:cNvSpPr txBox="1"/>
          <p:nvPr/>
        </p:nvSpPr>
        <p:spPr>
          <a:xfrm>
            <a:off x="8943975" y="3646413"/>
            <a:ext cx="1324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/>
              <a:t>Área bajo curva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6CDC99-72CE-4334-BA21-1581BB0FDCF2}"/>
              </a:ext>
            </a:extLst>
          </p:cNvPr>
          <p:cNvSpPr/>
          <p:nvPr/>
        </p:nvSpPr>
        <p:spPr>
          <a:xfrm>
            <a:off x="6275360" y="2222404"/>
            <a:ext cx="1481611" cy="2271131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60E1DB-2ACE-4E27-9F90-5871A3F9CD13}"/>
              </a:ext>
            </a:extLst>
          </p:cNvPr>
          <p:cNvSpPr/>
          <p:nvPr/>
        </p:nvSpPr>
        <p:spPr>
          <a:xfrm>
            <a:off x="8672513" y="4050756"/>
            <a:ext cx="271462" cy="114300"/>
          </a:xfrm>
          <a:prstGeom prst="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086E198-DE8D-434C-8069-F3CE47F1FBA0}"/>
              </a:ext>
            </a:extLst>
          </p:cNvPr>
          <p:cNvSpPr txBox="1"/>
          <p:nvPr/>
        </p:nvSpPr>
        <p:spPr>
          <a:xfrm>
            <a:off x="8945168" y="3942246"/>
            <a:ext cx="15721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/>
              <a:t>Área bajo continuo</a:t>
            </a:r>
          </a:p>
        </p:txBody>
      </p: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500FA021-0418-46CA-97F0-4D7FB56C29BD}"/>
              </a:ext>
            </a:extLst>
          </p:cNvPr>
          <p:cNvGrpSpPr/>
          <p:nvPr/>
        </p:nvGrpSpPr>
        <p:grpSpPr>
          <a:xfrm>
            <a:off x="6437083" y="2242887"/>
            <a:ext cx="1245509" cy="1960624"/>
            <a:chOff x="6437083" y="2242887"/>
            <a:chExt cx="1245509" cy="1960624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A1C3F96-4B9F-45E9-AAC6-6FA629EEF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2161" y="2251710"/>
              <a:ext cx="292668" cy="391227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105A72C-D7FB-4AEA-A7E7-745BF409FF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2664" y="2263216"/>
              <a:ext cx="506017" cy="648252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6D63AA4-840F-495E-99E8-1CFCC9023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0922" y="2270920"/>
              <a:ext cx="661160" cy="85943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A6D9641-4DD5-4E4B-A8C5-CE0938F3A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8722" y="2242887"/>
              <a:ext cx="902508" cy="1164149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72DF01-DF97-4C30-9DAE-0DC052DE8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6345" y="2381145"/>
              <a:ext cx="936247" cy="1215697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F08A38-9B1E-4508-ABF9-9246A77020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7083" y="2266864"/>
              <a:ext cx="144601" cy="213727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1603C0-B274-40DA-8B5C-708A525A8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4326" y="2916652"/>
              <a:ext cx="682540" cy="895187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BBD1663-15B3-404F-8032-45D977596F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0875" y="3469070"/>
              <a:ext cx="450448" cy="54932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3AFFF1D-70B7-48A1-8919-37836052C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2735" y="3898348"/>
              <a:ext cx="228112" cy="305163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E631DAC0-6E29-482B-909C-B4128DEE4DC3}"/>
              </a:ext>
            </a:extLst>
          </p:cNvPr>
          <p:cNvGrpSpPr/>
          <p:nvPr/>
        </p:nvGrpSpPr>
        <p:grpSpPr>
          <a:xfrm>
            <a:off x="8652746" y="4343429"/>
            <a:ext cx="248603" cy="76797"/>
            <a:chOff x="8652746" y="4343429"/>
            <a:chExt cx="248603" cy="76797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4E7F00C-7CAD-4A3E-8188-0DD09DE910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52746" y="4343429"/>
              <a:ext cx="76676" cy="5684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281EE42-67A4-4D63-B3EF-B896BD41E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9422" y="4348584"/>
              <a:ext cx="88108" cy="68165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102801C-F1BE-4AED-8A02-43EC1EF658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079" y="4353425"/>
              <a:ext cx="76270" cy="66801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4CADCD07-D07F-42F0-8125-9A4600735E09}"/>
              </a:ext>
            </a:extLst>
          </p:cNvPr>
          <p:cNvSpPr txBox="1"/>
          <p:nvPr/>
        </p:nvSpPr>
        <p:spPr>
          <a:xfrm>
            <a:off x="8970257" y="4217960"/>
            <a:ext cx="1312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/>
              <a:t>Área de la línea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47B550ED-6A61-46CB-A43D-4BED4CFB1912}"/>
              </a:ext>
            </a:extLst>
          </p:cNvPr>
          <p:cNvSpPr/>
          <p:nvPr/>
        </p:nvSpPr>
        <p:spPr>
          <a:xfrm>
            <a:off x="6498406" y="2228679"/>
            <a:ext cx="1027258" cy="226588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DD0BF53-9F49-4410-A0A6-01EEED569109}"/>
              </a:ext>
            </a:extLst>
          </p:cNvPr>
          <p:cNvSpPr/>
          <p:nvPr/>
        </p:nvSpPr>
        <p:spPr>
          <a:xfrm>
            <a:off x="8672513" y="4559088"/>
            <a:ext cx="271462" cy="9534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ACDD9F9-7316-4040-B5F5-9A437810A40B}"/>
              </a:ext>
            </a:extLst>
          </p:cNvPr>
          <p:cNvSpPr txBox="1"/>
          <p:nvPr/>
        </p:nvSpPr>
        <p:spPr>
          <a:xfrm>
            <a:off x="8970257" y="4454800"/>
            <a:ext cx="1312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400" dirty="0"/>
              <a:t>Área de la línea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A1956E-2690-47F0-A2AA-D131E59D12DF}"/>
              </a:ext>
            </a:extLst>
          </p:cNvPr>
          <p:cNvGrpSpPr/>
          <p:nvPr/>
        </p:nvGrpSpPr>
        <p:grpSpPr>
          <a:xfrm>
            <a:off x="573070" y="1402624"/>
            <a:ext cx="2440767" cy="734659"/>
            <a:chOff x="573070" y="1402624"/>
            <a:chExt cx="2440767" cy="73465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18B7557-3D13-4106-B082-E5B6C2F2283F}"/>
                </a:ext>
              </a:extLst>
            </p:cNvPr>
            <p:cNvSpPr/>
            <p:nvPr/>
          </p:nvSpPr>
          <p:spPr>
            <a:xfrm>
              <a:off x="573070" y="1402624"/>
              <a:ext cx="2323718" cy="734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06" name="Picture 2" descr="Resultado de imagen para dos png">
              <a:extLst>
                <a:ext uri="{FF2B5EF4-FFF2-40B4-BE49-F238E27FC236}">
                  <a16:creationId xmlns:a16="http://schemas.microsoft.com/office/drawing/2014/main" id="{D113D662-C457-4F4D-890A-2D1C3B3F3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688" y="1542670"/>
              <a:ext cx="454568" cy="454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FD9ADAA-5569-433C-925C-128732FFB558}"/>
                </a:ext>
              </a:extLst>
            </p:cNvPr>
            <p:cNvSpPr txBox="1"/>
            <p:nvPr/>
          </p:nvSpPr>
          <p:spPr>
            <a:xfrm>
              <a:off x="1301317" y="1590143"/>
              <a:ext cx="1712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419" dirty="0"/>
                <a:t>Cálculo de áreas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902E625-A245-43F9-9E5C-1A860271A610}"/>
              </a:ext>
            </a:extLst>
          </p:cNvPr>
          <p:cNvGrpSpPr/>
          <p:nvPr/>
        </p:nvGrpSpPr>
        <p:grpSpPr>
          <a:xfrm>
            <a:off x="570367" y="1402624"/>
            <a:ext cx="2663392" cy="734659"/>
            <a:chOff x="511838" y="2526641"/>
            <a:chExt cx="2663392" cy="734659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0C794A8D-7B48-4DFD-8885-79558EAABFA2}"/>
                </a:ext>
              </a:extLst>
            </p:cNvPr>
            <p:cNvGrpSpPr/>
            <p:nvPr/>
          </p:nvGrpSpPr>
          <p:grpSpPr>
            <a:xfrm>
              <a:off x="511838" y="2526641"/>
              <a:ext cx="2663392" cy="734659"/>
              <a:chOff x="573070" y="1402624"/>
              <a:chExt cx="2663392" cy="73465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1C4DA9D-091A-405A-83D3-ECDA82AF3CF2}"/>
                  </a:ext>
                </a:extLst>
              </p:cNvPr>
              <p:cNvSpPr/>
              <p:nvPr/>
            </p:nvSpPr>
            <p:spPr>
              <a:xfrm>
                <a:off x="573070" y="1402624"/>
                <a:ext cx="2323718" cy="7346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41C6BB0-A601-4B71-8278-FE66FBF0C2D6}"/>
                  </a:ext>
                </a:extLst>
              </p:cNvPr>
              <p:cNvSpPr txBox="1"/>
              <p:nvPr/>
            </p:nvSpPr>
            <p:spPr>
              <a:xfrm>
                <a:off x="1301317" y="1590143"/>
                <a:ext cx="1935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419" dirty="0"/>
                  <a:t>Ancho equivalente</a:t>
                </a:r>
              </a:p>
            </p:txBody>
          </p:sp>
        </p:grpSp>
        <p:pic>
          <p:nvPicPr>
            <p:cNvPr id="114" name="Picture 4" descr="Icono número tres, en, un, círculo">
              <a:extLst>
                <a:ext uri="{FF2B5EF4-FFF2-40B4-BE49-F238E27FC236}">
                  <a16:creationId xmlns:a16="http://schemas.microsoft.com/office/drawing/2014/main" id="{04FB00EF-397C-43E0-83EF-A063D3CF83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895" y="2642937"/>
              <a:ext cx="457011" cy="457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7E8AABA-CC16-4AA3-AF69-0DF4BCA0B7EE}"/>
              </a:ext>
            </a:extLst>
          </p:cNvPr>
          <p:cNvCxnSpPr>
            <a:cxnSpLocks/>
          </p:cNvCxnSpPr>
          <p:nvPr/>
        </p:nvCxnSpPr>
        <p:spPr>
          <a:xfrm>
            <a:off x="6490983" y="3646413"/>
            <a:ext cx="1034681" cy="0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98A838C-4F8A-485C-B53D-8CAF484B5B6E}"/>
                  </a:ext>
                </a:extLst>
              </p:cNvPr>
              <p:cNvSpPr txBox="1"/>
              <p:nvPr/>
            </p:nvSpPr>
            <p:spPr>
              <a:xfrm>
                <a:off x="6855315" y="3306297"/>
                <a:ext cx="3422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s-419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b>
                      </m:sSub>
                    </m:oMath>
                  </m:oMathPara>
                </a14:m>
                <a:endParaRPr lang="es-419" b="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98A838C-4F8A-485C-B53D-8CAF484B5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315" y="3306297"/>
                <a:ext cx="342209" cy="276999"/>
              </a:xfrm>
              <a:prstGeom prst="rect">
                <a:avLst/>
              </a:prstGeom>
              <a:blipFill>
                <a:blip r:embed="rId9"/>
                <a:stretch>
                  <a:fillRect l="-17857" r="-5357" b="-17391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79D1A-68D3-47EF-8E65-EF14827367B7}"/>
                  </a:ext>
                </a:extLst>
              </p:cNvPr>
              <p:cNvSpPr txBox="1"/>
              <p:nvPr/>
            </p:nvSpPr>
            <p:spPr>
              <a:xfrm>
                <a:off x="933972" y="5498880"/>
                <a:ext cx="2235868" cy="524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419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s-419" i="1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s-419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s-419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𝑁𝑔𝑓</m:t>
                      </m:r>
                      <m:r>
                        <m:rPr>
                          <m:sty m:val="p"/>
                        </m:rP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s-419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7179D1A-68D3-47EF-8E65-EF1482736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2" y="5498880"/>
                <a:ext cx="2235868" cy="524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Box 112">
            <a:extLst>
              <a:ext uri="{FF2B5EF4-FFF2-40B4-BE49-F238E27FC236}">
                <a16:creationId xmlns:a16="http://schemas.microsoft.com/office/drawing/2014/main" id="{421EDCE9-EFE4-490C-8755-3838CF89B17C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183702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32" grpId="0"/>
      <p:bldP spid="33" grpId="0" animBg="1"/>
      <p:bldP spid="39" grpId="0" animBg="1"/>
      <p:bldP spid="41" grpId="0"/>
      <p:bldP spid="98" grpId="0"/>
      <p:bldP spid="1052" grpId="0" animBg="1"/>
      <p:bldP spid="103" grpId="0" animBg="1"/>
      <p:bldP spid="104" grpId="0"/>
      <p:bldP spid="73" grpId="0"/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635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887200" y="6490535"/>
            <a:ext cx="31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3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37489D34-00C8-4CD3-8879-9479EF635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076" y="749829"/>
            <a:ext cx="6747241" cy="56813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49AE144-CD9A-4CA5-869E-55CCDC113501}"/>
              </a:ext>
            </a:extLst>
          </p:cNvPr>
          <p:cNvSpPr txBox="1"/>
          <p:nvPr/>
        </p:nvSpPr>
        <p:spPr>
          <a:xfrm>
            <a:off x="9527459" y="5804139"/>
            <a:ext cx="23597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419" sz="1400" b="1" dirty="0" err="1">
                <a:solidFill>
                  <a:schemeClr val="tx2"/>
                </a:solidFill>
              </a:rPr>
              <a:t>Vernazza</a:t>
            </a:r>
            <a:r>
              <a:rPr lang="es-419" sz="1400" b="1" dirty="0">
                <a:solidFill>
                  <a:schemeClr val="tx2"/>
                </a:solidFill>
              </a:rPr>
              <a:t>, Jorge E.</a:t>
            </a:r>
            <a:r>
              <a:rPr lang="es-419" sz="1400" b="1" i="0" dirty="0">
                <a:solidFill>
                  <a:schemeClr val="tx2"/>
                </a:solidFill>
                <a:effectLst/>
              </a:rPr>
              <a:t> y cols., (1973) </a:t>
            </a:r>
            <a:r>
              <a:rPr lang="es-419" sz="1400" b="1" i="1" dirty="0" err="1">
                <a:solidFill>
                  <a:srgbClr val="5D5D5D"/>
                </a:solidFill>
                <a:effectLst/>
              </a:rPr>
              <a:t>Astrophysical</a:t>
            </a:r>
            <a:r>
              <a:rPr lang="es-419" sz="1400" b="1" i="1" dirty="0">
                <a:solidFill>
                  <a:srgbClr val="5D5D5D"/>
                </a:solidFill>
                <a:effectLst/>
              </a:rPr>
              <a:t> </a:t>
            </a:r>
            <a:r>
              <a:rPr lang="es-419" sz="1400" b="1" i="1" dirty="0" err="1">
                <a:solidFill>
                  <a:srgbClr val="5D5D5D"/>
                </a:solidFill>
                <a:effectLst/>
              </a:rPr>
              <a:t>Journal</a:t>
            </a:r>
            <a:endParaRPr lang="es-419" sz="1400" b="1" i="1" dirty="0">
              <a:solidFill>
                <a:schemeClr val="tx2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5E4D8A-7CD9-4CDE-AB37-D12B89A4C582}"/>
              </a:ext>
            </a:extLst>
          </p:cNvPr>
          <p:cNvSpPr/>
          <p:nvPr/>
        </p:nvSpPr>
        <p:spPr>
          <a:xfrm>
            <a:off x="275646" y="245394"/>
            <a:ext cx="45719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76B2F8F-0C3E-441A-AE45-7C2A19BE4F3D}"/>
              </a:ext>
            </a:extLst>
          </p:cNvPr>
          <p:cNvSpPr/>
          <p:nvPr/>
        </p:nvSpPr>
        <p:spPr>
          <a:xfrm>
            <a:off x="376531" y="248621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387B35E-E018-4DDB-BCB9-F75FE7FE7450}"/>
              </a:ext>
            </a:extLst>
          </p:cNvPr>
          <p:cNvSpPr/>
          <p:nvPr/>
        </p:nvSpPr>
        <p:spPr>
          <a:xfrm>
            <a:off x="478496" y="249736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32DFD6-1CD6-4CD3-A78C-C0FD0D37BA1C}"/>
              </a:ext>
            </a:extLst>
          </p:cNvPr>
          <p:cNvSpPr/>
          <p:nvPr/>
        </p:nvSpPr>
        <p:spPr>
          <a:xfrm>
            <a:off x="573069" y="247506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B9B3187-1A3F-47A0-A194-4DC15B6702CD}"/>
              </a:ext>
            </a:extLst>
          </p:cNvPr>
          <p:cNvSpPr/>
          <p:nvPr/>
        </p:nvSpPr>
        <p:spPr>
          <a:xfrm>
            <a:off x="675035" y="248621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CDC06A-B213-4C15-983B-700E9ABC609D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5A6ED98-2B9D-47AB-BEF5-C086BA539788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5B5AFFE-48FC-43DC-9F9A-4BD763D6A7FC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CEAB08-0168-4145-8B95-14285DA676F0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8DC6455-39A6-472F-A2D8-DD064D132B48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583B1CF-3785-4BD6-9F65-7913BC8E552B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4021C94-D42E-4538-B4DB-FA605C4B7127}"/>
              </a:ext>
            </a:extLst>
          </p:cNvPr>
          <p:cNvSpPr/>
          <p:nvPr/>
        </p:nvSpPr>
        <p:spPr>
          <a:xfrm>
            <a:off x="399931" y="1739658"/>
            <a:ext cx="2217368" cy="1401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2000" dirty="0"/>
              <a:t>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31F939-F434-41A9-9757-18C282566690}"/>
              </a:ext>
            </a:extLst>
          </p:cNvPr>
          <p:cNvSpPr txBox="1"/>
          <p:nvPr/>
        </p:nvSpPr>
        <p:spPr>
          <a:xfrm>
            <a:off x="504474" y="1828479"/>
            <a:ext cx="2085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Diferentes propiedades en las zonas de la atmósfera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218FD89-F3B2-41CE-8F98-A71AB292DEBF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998812C6-3C1A-4C61-836A-BD895CE53771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BA273C36-10E6-4541-839B-FA53E037BCA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731E1211-B8A5-4845-986B-F3D7589DEB5D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71FEEFA6-79F5-4E9A-A648-5020DCB0CB0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8BEF7DF2-9742-4CBA-8868-B27E402FDAD0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FB985C0E-976A-4EE4-9D3E-DE2015E4BAD8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8157224-6FF2-4B1D-971D-81DFDB22985F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noFill/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458C67AF-45F7-47A2-99A8-3641CA04120D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D9D8D6D3-ACA3-4488-A0BB-1182AD7713C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E18C5EB-9E7F-4760-AA54-FA5B21DA3591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5666D94-A22F-4310-B2C9-9A7D93603FDA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0AC4720-0568-4BB5-BDF9-448BCED24586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2C58C78-3E00-4A4A-AFA8-2DDAFE692A3A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noFill/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806EF5C-7EFC-4EED-A377-7874C56FF0E1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AE863EF4-CCEA-4866-A85C-22B364384F73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F381081-7A96-465C-A256-0C6FDBA9D6E7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03C878C-5EFD-40CF-925C-157F7D0DC627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00511742-8BBF-4BB6-BA8A-B2C731D0511B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ACC3D657-A024-4D3F-9BCF-FF93D214ABE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A4F23E26-D27D-4122-BFE7-86BBB9D6133E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947472A-94C4-428E-8F8A-38CD7D83043B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24156834-8797-445F-BFAA-3952965870C7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D9657EF-6ECF-4F01-9D08-DEEEDE4E7BEE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ADE71E9-D930-47DE-BC12-29477455F347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8EA3F7A6-D6D3-42B7-A6F2-DADC832703A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5D97427D-0644-4FA5-B61A-FEB992B2932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9FA9FFF3-6CB5-409A-B321-F3CA204E3A48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3472E3E0-2659-4A0F-A089-70582C3942CD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0551D6F-79D0-4327-97EF-C214EF5B9323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7564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B53F50E-8783-423F-86B5-CF9820EADD3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5CF989-1B54-4221-B994-0CE8413831D6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6F9779-21C2-49BF-B4FD-1E762F6505AC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4C82ED-B937-435C-8AC6-97ABD2A201F9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583239-B5EF-427D-B66A-45D2F302B1DC}"/>
              </a:ext>
            </a:extLst>
          </p:cNvPr>
          <p:cNvSpPr txBox="1"/>
          <p:nvPr/>
        </p:nvSpPr>
        <p:spPr>
          <a:xfrm>
            <a:off x="2546252" y="432823"/>
            <a:ext cx="4633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Errores datos observacionales</a:t>
            </a:r>
            <a:endParaRPr lang="es-419" sz="2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16BEE1-03A4-43FD-9847-82DE3E766842}"/>
              </a:ext>
            </a:extLst>
          </p:cNvPr>
          <p:cNvSpPr/>
          <p:nvPr/>
        </p:nvSpPr>
        <p:spPr>
          <a:xfrm>
            <a:off x="8585935" y="1628652"/>
            <a:ext cx="3032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No hay manera de determinar los errores analíticamente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C54F87-68EE-47C9-A306-C4CAC9D11C00}"/>
              </a:ext>
            </a:extLst>
          </p:cNvPr>
          <p:cNvSpPr txBox="1"/>
          <p:nvPr/>
        </p:nvSpPr>
        <p:spPr>
          <a:xfrm>
            <a:off x="1745496" y="1512864"/>
            <a:ext cx="211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Relación señal/ruido</a:t>
            </a:r>
          </a:p>
          <a:p>
            <a:r>
              <a:rPr lang="es-419" dirty="0"/>
              <a:t>Resolución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308A31-109C-4F90-9AA2-7ED71BCFCBAB}"/>
              </a:ext>
            </a:extLst>
          </p:cNvPr>
          <p:cNvSpPr txBox="1"/>
          <p:nvPr/>
        </p:nvSpPr>
        <p:spPr>
          <a:xfrm>
            <a:off x="5622046" y="1527471"/>
            <a:ext cx="132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Ancho línea</a:t>
            </a:r>
          </a:p>
          <a:p>
            <a:r>
              <a:rPr lang="es-419" dirty="0"/>
              <a:t>entre 5-15%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7D1D51-0A50-4C42-A41A-813B09469D97}"/>
              </a:ext>
            </a:extLst>
          </p:cNvPr>
          <p:cNvSpPr txBox="1"/>
          <p:nvPr/>
        </p:nvSpPr>
        <p:spPr>
          <a:xfrm>
            <a:off x="4917744" y="2429300"/>
            <a:ext cx="197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Densidad  columna</a:t>
            </a:r>
          </a:p>
          <a:p>
            <a:r>
              <a:rPr lang="es-419" dirty="0"/>
              <a:t>entre 10-30%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46694B-EF87-40F7-860E-033046388A3B}"/>
              </a:ext>
            </a:extLst>
          </p:cNvPr>
          <p:cNvSpPr txBox="1"/>
          <p:nvPr/>
        </p:nvSpPr>
        <p:spPr>
          <a:xfrm>
            <a:off x="7925139" y="2566232"/>
            <a:ext cx="16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Cantidad líneas</a:t>
            </a:r>
            <a:endParaRPr lang="es-419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14534B8-B210-4EC5-9AD7-AA65260316D9}"/>
              </a:ext>
            </a:extLst>
          </p:cNvPr>
          <p:cNvCxnSpPr>
            <a:cxnSpLocks/>
          </p:cNvCxnSpPr>
          <p:nvPr/>
        </p:nvCxnSpPr>
        <p:spPr>
          <a:xfrm>
            <a:off x="7179380" y="2766996"/>
            <a:ext cx="624564" cy="0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E062A61-5DB0-4184-AFB3-D3883A514B41}"/>
              </a:ext>
            </a:extLst>
          </p:cNvPr>
          <p:cNvSpPr/>
          <p:nvPr/>
        </p:nvSpPr>
        <p:spPr>
          <a:xfrm>
            <a:off x="1932481" y="5234877"/>
            <a:ext cx="2141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dirty="0"/>
              <a:t>errores sistemáticas no conocidos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12EBB4-C3CF-4F5C-8254-596D73ADBF98}"/>
              </a:ext>
            </a:extLst>
          </p:cNvPr>
          <p:cNvSpPr txBox="1"/>
          <p:nvPr/>
        </p:nvSpPr>
        <p:spPr>
          <a:xfrm>
            <a:off x="9991923" y="2934339"/>
            <a:ext cx="144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Complejidad de la curva</a:t>
            </a:r>
            <a:endParaRPr lang="es-419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532EFB-1427-4D16-98D3-8B94102CE4A4}"/>
              </a:ext>
            </a:extLst>
          </p:cNvPr>
          <p:cNvCxnSpPr>
            <a:cxnSpLocks/>
          </p:cNvCxnSpPr>
          <p:nvPr/>
        </p:nvCxnSpPr>
        <p:spPr>
          <a:xfrm>
            <a:off x="10714878" y="2413256"/>
            <a:ext cx="0" cy="521083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D8F3156-46A3-48DB-82C3-CE1CFD3705C3}"/>
              </a:ext>
            </a:extLst>
          </p:cNvPr>
          <p:cNvSpPr/>
          <p:nvPr/>
        </p:nvSpPr>
        <p:spPr>
          <a:xfrm>
            <a:off x="4917745" y="2413256"/>
            <a:ext cx="1976502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D6C1F9-16F5-46F1-88FD-F6589A9B6844}"/>
              </a:ext>
            </a:extLst>
          </p:cNvPr>
          <p:cNvSpPr/>
          <p:nvPr/>
        </p:nvSpPr>
        <p:spPr>
          <a:xfrm>
            <a:off x="1651964" y="3591762"/>
            <a:ext cx="30473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dirty="0"/>
              <a:t>Valores </a:t>
            </a:r>
            <a:r>
              <a:rPr lang="es-419" dirty="0" err="1"/>
              <a:t>gf</a:t>
            </a:r>
            <a:endParaRPr lang="es-419" dirty="0"/>
          </a:p>
          <a:p>
            <a:r>
              <a:rPr lang="es-419" dirty="0"/>
              <a:t>probabilidad f de transición por multiplicidad g del nivel</a:t>
            </a:r>
          </a:p>
        </p:txBody>
      </p:sp>
      <p:sp>
        <p:nvSpPr>
          <p:cNvPr id="40" name="Shape 39">
            <a:extLst>
              <a:ext uri="{FF2B5EF4-FFF2-40B4-BE49-F238E27FC236}">
                <a16:creationId xmlns:a16="http://schemas.microsoft.com/office/drawing/2014/main" id="{2E4E691C-F5E1-4316-BB53-5391D7050283}"/>
              </a:ext>
            </a:extLst>
          </p:cNvPr>
          <p:cNvSpPr/>
          <p:nvPr/>
        </p:nvSpPr>
        <p:spPr>
          <a:xfrm rot="447076">
            <a:off x="3284323" y="2371840"/>
            <a:ext cx="1078104" cy="1473019"/>
          </a:xfrm>
          <a:prstGeom prst="swooshArrow">
            <a:avLst>
              <a:gd name="adj1" fmla="val 11346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53BC81-1E1E-4EBA-8D61-C310722AA706}"/>
              </a:ext>
            </a:extLst>
          </p:cNvPr>
          <p:cNvCxnSpPr>
            <a:cxnSpLocks/>
          </p:cNvCxnSpPr>
          <p:nvPr/>
        </p:nvCxnSpPr>
        <p:spPr>
          <a:xfrm>
            <a:off x="4296829" y="1846231"/>
            <a:ext cx="804991" cy="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BBDE878-7802-4B62-AC8E-5190495D975A}"/>
              </a:ext>
            </a:extLst>
          </p:cNvPr>
          <p:cNvCxnSpPr>
            <a:cxnSpLocks/>
          </p:cNvCxnSpPr>
          <p:nvPr/>
        </p:nvCxnSpPr>
        <p:spPr>
          <a:xfrm>
            <a:off x="4917744" y="4074878"/>
            <a:ext cx="624564" cy="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0F63642-F3E0-41E3-A127-CA20DFCF75F7}"/>
              </a:ext>
            </a:extLst>
          </p:cNvPr>
          <p:cNvSpPr/>
          <p:nvPr/>
        </p:nvSpPr>
        <p:spPr>
          <a:xfrm>
            <a:off x="5944911" y="3869809"/>
            <a:ext cx="2101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dirty="0"/>
              <a:t>Errores estadísticos, gaussianos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74EA15-4A3C-41C6-AE6D-F93B8F279AB7}"/>
              </a:ext>
            </a:extLst>
          </p:cNvPr>
          <p:cNvCxnSpPr>
            <a:cxnSpLocks/>
          </p:cNvCxnSpPr>
          <p:nvPr/>
        </p:nvCxnSpPr>
        <p:spPr>
          <a:xfrm>
            <a:off x="3003438" y="4605409"/>
            <a:ext cx="0" cy="521083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Resultado de imagen para universidad guanajuato logo png">
            <a:extLst>
              <a:ext uri="{FF2B5EF4-FFF2-40B4-BE49-F238E27FC236}">
                <a16:creationId xmlns:a16="http://schemas.microsoft.com/office/drawing/2014/main" id="{6DCF6087-491A-4F82-B7C9-97CAC869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BBBD859-73A1-4342-B10F-236EBB7587E7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6AC0789-08C9-47FF-A46C-18C8D4EA56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0B768F3-C077-4FC0-8A16-DEA72406317C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</p:spTree>
    <p:extLst>
      <p:ext uri="{BB962C8B-B14F-4D97-AF65-F5344CB8AC3E}">
        <p14:creationId xmlns:p14="http://schemas.microsoft.com/office/powerpoint/2010/main" val="23829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7A84416-C960-4F7F-B31A-4A369D35DE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9" r="3001"/>
          <a:stretch/>
        </p:blipFill>
        <p:spPr>
          <a:xfrm>
            <a:off x="1686891" y="442207"/>
            <a:ext cx="3847698" cy="6014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8CB0-4594-4402-9E53-42A69065E21F}"/>
                  </a:ext>
                </a:extLst>
              </p:cNvPr>
              <p:cNvSpPr txBox="1"/>
              <p:nvPr/>
            </p:nvSpPr>
            <p:spPr>
              <a:xfrm>
                <a:off x="7163963" y="1068438"/>
                <a:ext cx="3231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419" dirty="0"/>
                  <a:t>Diferencias en el uso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419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𝑔𝑓</m:t>
                    </m:r>
                    <m:r>
                      <a:rPr lang="es-419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419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8CB0-4594-4402-9E53-42A69065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963" y="1068438"/>
                <a:ext cx="3231526" cy="369332"/>
              </a:xfrm>
              <a:prstGeom prst="rect">
                <a:avLst/>
              </a:prstGeom>
              <a:blipFill>
                <a:blip r:embed="rId3"/>
                <a:stretch>
                  <a:fillRect l="-1509" t="-8197" b="-2459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34F60A3-4803-4760-AD2F-A1F49C72CEAE}"/>
              </a:ext>
            </a:extLst>
          </p:cNvPr>
          <p:cNvSpPr txBox="1"/>
          <p:nvPr/>
        </p:nvSpPr>
        <p:spPr>
          <a:xfrm>
            <a:off x="7163963" y="2017251"/>
            <a:ext cx="67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VALD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24BC21-2D48-41B6-8AD7-0AEA72A64B54}"/>
              </a:ext>
            </a:extLst>
          </p:cNvPr>
          <p:cNvSpPr txBox="1"/>
          <p:nvPr/>
        </p:nvSpPr>
        <p:spPr>
          <a:xfrm>
            <a:off x="7151196" y="3658618"/>
            <a:ext cx="194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Datos eclipse 1989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89189-4385-4FF8-BF0E-6B4AB77D211F}"/>
              </a:ext>
            </a:extLst>
          </p:cNvPr>
          <p:cNvSpPr txBox="1"/>
          <p:nvPr/>
        </p:nvSpPr>
        <p:spPr>
          <a:xfrm>
            <a:off x="7163963" y="2363528"/>
            <a:ext cx="445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Repositorio de datos teórico - experimentales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DD827-0169-4788-A42F-B2A54EC8AA44}"/>
              </a:ext>
            </a:extLst>
          </p:cNvPr>
          <p:cNvSpPr txBox="1"/>
          <p:nvPr/>
        </p:nvSpPr>
        <p:spPr>
          <a:xfrm>
            <a:off x="7163963" y="4027950"/>
            <a:ext cx="2218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Datos experimentales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754707-BAC1-4116-B285-D2FC1D26920A}"/>
                  </a:ext>
                </a:extLst>
              </p:cNvPr>
              <p:cNvSpPr txBox="1"/>
              <p:nvPr/>
            </p:nvSpPr>
            <p:spPr>
              <a:xfrm>
                <a:off x="7163964" y="5272945"/>
                <a:ext cx="38476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419" dirty="0"/>
                  <a:t>Las variaciones de densidad de masa columnar son de </a:t>
                </a:r>
                <a:r>
                  <a:rPr lang="es-419" dirty="0" err="1"/>
                  <a:t>aprox</a:t>
                </a:r>
                <a:r>
                  <a:rPr lang="es-419" dirty="0"/>
                  <a:t> </a:t>
                </a:r>
                <a14:m>
                  <m:oMath xmlns:m="http://schemas.openxmlformats.org/officeDocument/2006/math">
                    <m:r>
                      <a:rPr lang="es-419" i="1" dirty="0" smtClean="0">
                        <a:latin typeface="Cambria Math" panose="02040503050406030204" pitchFamily="18" charset="0"/>
                      </a:rPr>
                      <m:t>0,04</m:t>
                    </m:r>
                  </m:oMath>
                </a14:m>
                <a:endParaRPr lang="es-419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754707-BAC1-4116-B285-D2FC1D269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964" y="5272945"/>
                <a:ext cx="3847698" cy="646331"/>
              </a:xfrm>
              <a:prstGeom prst="rect">
                <a:avLst/>
              </a:prstGeom>
              <a:blipFill>
                <a:blip r:embed="rId4"/>
                <a:stretch>
                  <a:fillRect l="-1268" t="-5660" b="-14151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Resultado de imagen para universidad guanajuato logo png">
            <a:extLst>
              <a:ext uri="{FF2B5EF4-FFF2-40B4-BE49-F238E27FC236}">
                <a16:creationId xmlns:a16="http://schemas.microsoft.com/office/drawing/2014/main" id="{2317F195-92F1-4DF1-9A02-EDA902FE4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DBE8D4-4E00-47A6-AB59-720AEB7DF1E5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04F44EC-16D7-4DFD-AEFD-8F0C54F5AC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406724-3F90-4088-A01A-BA1A80F4F056}"/>
              </a:ext>
            </a:extLst>
          </p:cNvPr>
          <p:cNvSpPr txBox="1"/>
          <p:nvPr/>
        </p:nvSpPr>
        <p:spPr>
          <a:xfrm>
            <a:off x="-1" y="-231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solidFill>
                  <a:schemeClr val="bg1"/>
                </a:solidFill>
              </a:rPr>
              <a:t>Back up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C765E35-0B5A-4B19-9A06-0F3A2B57E2FB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17280B-C028-448B-A8FC-325DECDBD48C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03526-2132-4C1B-B148-618103F2B7EF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F224D6-7887-440B-AAA7-D352FD5C1ACB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6425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887200" y="6490535"/>
            <a:ext cx="31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4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245120-5C88-4F18-9A12-577A0144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60" y="1318968"/>
            <a:ext cx="9603879" cy="4957645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74CBE65B-F371-4742-9251-8A830A99AF67}"/>
              </a:ext>
            </a:extLst>
          </p:cNvPr>
          <p:cNvSpPr/>
          <p:nvPr/>
        </p:nvSpPr>
        <p:spPr>
          <a:xfrm>
            <a:off x="275646" y="245394"/>
            <a:ext cx="45719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9E3E064-E950-4D56-B7EB-95435E0FB7DB}"/>
              </a:ext>
            </a:extLst>
          </p:cNvPr>
          <p:cNvSpPr/>
          <p:nvPr/>
        </p:nvSpPr>
        <p:spPr>
          <a:xfrm>
            <a:off x="376531" y="248621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511A0F6-9A34-4DDD-AC5F-13F5186DA427}"/>
              </a:ext>
            </a:extLst>
          </p:cNvPr>
          <p:cNvSpPr/>
          <p:nvPr/>
        </p:nvSpPr>
        <p:spPr>
          <a:xfrm>
            <a:off x="478496" y="249736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379B413-7CA8-4199-8E2C-CCBBEB2C4886}"/>
              </a:ext>
            </a:extLst>
          </p:cNvPr>
          <p:cNvSpPr/>
          <p:nvPr/>
        </p:nvSpPr>
        <p:spPr>
          <a:xfrm>
            <a:off x="573069" y="24750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D1AC01-C310-4DA9-815F-25F89A82261F}"/>
              </a:ext>
            </a:extLst>
          </p:cNvPr>
          <p:cNvSpPr/>
          <p:nvPr/>
        </p:nvSpPr>
        <p:spPr>
          <a:xfrm>
            <a:off x="675035" y="248621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1CC345-8209-459B-8F19-29F89768CA9A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8F8C7F1-E1C6-4890-BBE7-644D441805CA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4B22A5D-1E77-476E-AB27-A3F0973C0D05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33240B6-F70B-4860-B468-77A1C486FC78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E312592-64A3-4ED8-8143-EC5310BFC463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pic>
        <p:nvPicPr>
          <p:cNvPr id="43" name="Picture 2" descr="Resultado de imagen para universidad guanajuato logo png">
            <a:extLst>
              <a:ext uri="{FF2B5EF4-FFF2-40B4-BE49-F238E27FC236}">
                <a16:creationId xmlns:a16="http://schemas.microsoft.com/office/drawing/2014/main" id="{7AE182D2-D0BF-4DB0-A7B2-11EDA5F9F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43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27F1A1E9-7968-4D69-90F9-C5883F82A6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45" name="Título 74">
            <a:extLst>
              <a:ext uri="{FF2B5EF4-FFF2-40B4-BE49-F238E27FC236}">
                <a16:creationId xmlns:a16="http://schemas.microsoft.com/office/drawing/2014/main" id="{D290082F-B938-4005-83D2-CC58BC70DAC2}"/>
              </a:ext>
            </a:extLst>
          </p:cNvPr>
          <p:cNvSpPr txBox="1">
            <a:spLocks/>
          </p:cNvSpPr>
          <p:nvPr/>
        </p:nvSpPr>
        <p:spPr>
          <a:xfrm>
            <a:off x="4027269" y="647483"/>
            <a:ext cx="1720158" cy="3557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2000" b="1" dirty="0">
                <a:solidFill>
                  <a:srgbClr val="002060"/>
                </a:solidFill>
                <a:latin typeface="+mn-lt"/>
              </a:rPr>
              <a:t>ZETA AURIGAE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0E91B-9531-43C4-8C51-CEE4606C58E7}"/>
              </a:ext>
            </a:extLst>
          </p:cNvPr>
          <p:cNvSpPr/>
          <p:nvPr/>
        </p:nvSpPr>
        <p:spPr>
          <a:xfrm>
            <a:off x="3594868" y="2511188"/>
            <a:ext cx="3819176" cy="286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723E2A-EE8A-438A-87E0-6FAD74DFDC0C}"/>
              </a:ext>
            </a:extLst>
          </p:cNvPr>
          <p:cNvSpPr/>
          <p:nvPr/>
        </p:nvSpPr>
        <p:spPr>
          <a:xfrm>
            <a:off x="1318536" y="4223302"/>
            <a:ext cx="2276332" cy="1126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4B74EA0-86F2-48A3-BB22-A538E81C7152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8CE34C-AE22-46D3-91AE-0E812AD2C336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6F82A33-A200-4B60-B7B1-DD7CA8E2C446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7BACA54-4F1D-4810-A6D1-3DA559025D8C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E06A4BC-6049-4281-8881-2CF358DB181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8132E34-1873-4454-AD92-532711C70B9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F690228-4602-4116-8282-8A410C0C0249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8EE07AF-7B4D-42B1-A833-1ADCEE8194F9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2BD5AF3-BB45-462C-B69C-B50BD5597866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no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66F5020-1A5B-4C77-9AEA-40BED44388C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EF45B7B-FCE9-42F4-AB19-92F4F7B6846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7F551EEE-5631-492A-8249-CAEB58FB8EA7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5426AE91-3D06-487A-ABCB-5198579AF16B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B2F3E39-A034-476A-B53F-E386EC565D01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585EF0-F3FB-48F3-803E-3B0B77689117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noFill/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07536CA-306A-46D7-A55C-5DCC7DAE307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609910F-EAEC-4465-9B3A-2B6FE4A998E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28B798F-16F9-4A71-814C-B4F0B6B96AAB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754AED1-C62B-40DC-8E2C-1EC52A0FD3D8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7DAABD7-CBC5-4C58-B993-4AA21D7C394A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E48C999-6BD5-4675-9833-5DDFA4394706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7B9AB93-3AB2-4FD9-BB51-AE0B1B1AF70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0C37B91-4A9D-42D7-88A1-6565F79B1981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7F44A3A-5070-4625-9C4D-E7AF876181E1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8BB049F-6517-47E1-B9B4-0CC0A5D38C3E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F3621E1-D560-4CD4-B145-CA815F1BD815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13664AB-E337-453E-8AB8-9F224BE4D89B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8796B440-96D1-4049-A8B4-3A475BAC4C8F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AB822FA-98DE-4F97-B575-0BACAABBEC29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423411AB-278A-4737-83CC-CA9B995CFE88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9C84DDF-84E8-4730-96CF-B9C467C05D35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12369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887200" y="6490535"/>
            <a:ext cx="31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5</a:t>
            </a:r>
            <a:endParaRPr lang="es-419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5E6D06-39A0-4AC1-A4D2-F44D7C495639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BB839CD-BC4C-4E44-B0F6-558DD8DE9CD2}"/>
              </a:ext>
            </a:extLst>
          </p:cNvPr>
          <p:cNvGrpSpPr/>
          <p:nvPr/>
        </p:nvGrpSpPr>
        <p:grpSpPr>
          <a:xfrm>
            <a:off x="-867812" y="645251"/>
            <a:ext cx="13002605" cy="6120000"/>
            <a:chOff x="-2130672" y="61225"/>
            <a:chExt cx="13002605" cy="6120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A1F7BC-534D-4FC7-BC8B-EA8969007FE7}"/>
                </a:ext>
              </a:extLst>
            </p:cNvPr>
            <p:cNvSpPr/>
            <p:nvPr/>
          </p:nvSpPr>
          <p:spPr>
            <a:xfrm>
              <a:off x="6338353" y="1238530"/>
              <a:ext cx="1800000" cy="4641190"/>
            </a:xfrm>
            <a:prstGeom prst="rect">
              <a:avLst/>
            </a:prstGeom>
            <a:gradFill>
              <a:gsLst>
                <a:gs pos="1000">
                  <a:srgbClr val="3ED9F8"/>
                </a:gs>
                <a:gs pos="18000">
                  <a:srgbClr val="0D8BF3"/>
                </a:gs>
                <a:gs pos="39000">
                  <a:srgbClr val="0070C0"/>
                </a:gs>
                <a:gs pos="90000">
                  <a:srgbClr val="4E0CC4"/>
                </a:gs>
                <a:gs pos="68000">
                  <a:srgbClr val="2218E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gradFill flip="none" rotWithShape="1">
                  <a:gsLst>
                    <a:gs pos="46002">
                      <a:srgbClr val="347EC8"/>
                    </a:gs>
                    <a:gs pos="16500">
                      <a:srgbClr val="974FAA"/>
                    </a:gs>
                    <a:gs pos="0">
                      <a:srgbClr val="D71785"/>
                    </a:gs>
                    <a:gs pos="42000">
                      <a:srgbClr val="5687CE"/>
                    </a:gs>
                    <a:gs pos="66000">
                      <a:srgbClr val="0070C0"/>
                    </a:gs>
                    <a:gs pos="100000">
                      <a:srgbClr val="002060"/>
                    </a:gs>
                  </a:gsLst>
                  <a:lin ang="10800000" scaled="1"/>
                  <a:tileRect/>
                </a:gra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5E42CFC-2A31-428C-AC94-02275252990F}"/>
                </a:ext>
              </a:extLst>
            </p:cNvPr>
            <p:cNvGrpSpPr/>
            <p:nvPr/>
          </p:nvGrpSpPr>
          <p:grpSpPr>
            <a:xfrm>
              <a:off x="-2130672" y="61225"/>
              <a:ext cx="13002605" cy="6120000"/>
              <a:chOff x="-2130672" y="61225"/>
              <a:chExt cx="13002605" cy="61200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900E5BF-7296-4F90-A28E-F244ED60C16D}"/>
                  </a:ext>
                </a:extLst>
              </p:cNvPr>
              <p:cNvGrpSpPr/>
              <p:nvPr/>
            </p:nvGrpSpPr>
            <p:grpSpPr>
              <a:xfrm>
                <a:off x="-2130672" y="61225"/>
                <a:ext cx="6120000" cy="6120000"/>
                <a:chOff x="-149327" y="-2822743"/>
                <a:chExt cx="12521119" cy="12492000"/>
              </a:xfrm>
            </p:grpSpPr>
            <p:pic>
              <p:nvPicPr>
                <p:cNvPr id="86" name="Picture 6" descr="Resultado de imagen para corona solar png">
                  <a:extLst>
                    <a:ext uri="{FF2B5EF4-FFF2-40B4-BE49-F238E27FC236}">
                      <a16:creationId xmlns:a16="http://schemas.microsoft.com/office/drawing/2014/main" id="{B1A6DB83-CBD3-48DF-998C-6F3416FD56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49327" y="-2822743"/>
                  <a:ext cx="12521119" cy="1249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7" name="Arc 86">
                  <a:extLst>
                    <a:ext uri="{FF2B5EF4-FFF2-40B4-BE49-F238E27FC236}">
                      <a16:creationId xmlns:a16="http://schemas.microsoft.com/office/drawing/2014/main" id="{01EEFADC-9C97-4B99-9612-0D151523DC5F}"/>
                    </a:ext>
                  </a:extLst>
                </p:cNvPr>
                <p:cNvSpPr/>
                <p:nvPr/>
              </p:nvSpPr>
              <p:spPr>
                <a:xfrm>
                  <a:off x="2882683" y="198260"/>
                  <a:ext cx="6453622" cy="6461480"/>
                </a:xfrm>
                <a:prstGeom prst="arc">
                  <a:avLst>
                    <a:gd name="adj1" fmla="val 5400164"/>
                    <a:gd name="adj2" fmla="val 16174406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E81C2CF6-DAB8-46AB-A346-AC259C6EC1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15"/>
                <a:stretch/>
              </p:blipFill>
              <p:spPr>
                <a:xfrm>
                  <a:off x="5183169" y="207825"/>
                  <a:ext cx="4153136" cy="6461480"/>
                </a:xfrm>
                <a:prstGeom prst="rect">
                  <a:avLst/>
                </a:prstGeom>
                <a:ln>
                  <a:noFill/>
                </a:ln>
              </p:spPr>
            </p:pic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BFC15BA-7E9A-46FD-83DE-87A4ED88A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22683" y="198260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7FACF32B-39DD-4EAE-A246-E44D53683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22683" y="198260"/>
                  <a:ext cx="0" cy="6480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C7BC73A1-7855-4F90-AF81-BCC54F653D52}"/>
                    </a:ext>
                  </a:extLst>
                </p:cNvPr>
                <p:cNvSpPr/>
                <p:nvPr/>
              </p:nvSpPr>
              <p:spPr>
                <a:xfrm>
                  <a:off x="4419436" y="1737000"/>
                  <a:ext cx="3384000" cy="3384000"/>
                </a:xfrm>
                <a:prstGeom prst="arc">
                  <a:avLst>
                    <a:gd name="adj1" fmla="val 16200000"/>
                    <a:gd name="adj2" fmla="val 5406524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2" name="Arc 91">
                  <a:extLst>
                    <a:ext uri="{FF2B5EF4-FFF2-40B4-BE49-F238E27FC236}">
                      <a16:creationId xmlns:a16="http://schemas.microsoft.com/office/drawing/2014/main" id="{89A6DBAB-6ECA-41B5-A557-9DDDA6B6879D}"/>
                    </a:ext>
                  </a:extLst>
                </p:cNvPr>
                <p:cNvSpPr/>
                <p:nvPr/>
              </p:nvSpPr>
              <p:spPr>
                <a:xfrm>
                  <a:off x="5366683" y="2673000"/>
                  <a:ext cx="1512000" cy="1512000"/>
                </a:xfrm>
                <a:prstGeom prst="arc">
                  <a:avLst>
                    <a:gd name="adj1" fmla="val 16200000"/>
                    <a:gd name="adj2" fmla="val 5406524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AB56899D-3059-4565-BD8E-DE4172C1B81E}"/>
                    </a:ext>
                  </a:extLst>
                </p:cNvPr>
                <p:cNvGrpSpPr/>
                <p:nvPr/>
              </p:nvGrpSpPr>
              <p:grpSpPr>
                <a:xfrm>
                  <a:off x="5723366" y="2673000"/>
                  <a:ext cx="422597" cy="1512000"/>
                  <a:chOff x="5202131" y="236891"/>
                  <a:chExt cx="919137" cy="6315519"/>
                </a:xfrm>
              </p:grpSpPr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07C082DE-2084-4EE4-B882-3E312847695F}"/>
                      </a:ext>
                    </a:extLst>
                  </p:cNvPr>
                  <p:cNvSpPr/>
                  <p:nvPr/>
                </p:nvSpPr>
                <p:spPr>
                  <a:xfrm>
                    <a:off x="5320576" y="236891"/>
                    <a:ext cx="739101" cy="1686665"/>
                  </a:xfrm>
                  <a:custGeom>
                    <a:avLst/>
                    <a:gdLst>
                      <a:gd name="connsiteX0" fmla="*/ 739101 w 739101"/>
                      <a:gd name="connsiteY0" fmla="*/ 0 h 1686665"/>
                      <a:gd name="connsiteX1" fmla="*/ 587490 w 739101"/>
                      <a:gd name="connsiteY1" fmla="*/ 61592 h 1686665"/>
                      <a:gd name="connsiteX2" fmla="*/ 469045 w 739101"/>
                      <a:gd name="connsiteY2" fmla="*/ 175300 h 1686665"/>
                      <a:gd name="connsiteX3" fmla="*/ 383764 w 739101"/>
                      <a:gd name="connsiteY3" fmla="*/ 312697 h 1686665"/>
                      <a:gd name="connsiteX4" fmla="*/ 279532 w 739101"/>
                      <a:gd name="connsiteY4" fmla="*/ 544850 h 1686665"/>
                      <a:gd name="connsiteX5" fmla="*/ 184775 w 739101"/>
                      <a:gd name="connsiteY5" fmla="*/ 810168 h 1686665"/>
                      <a:gd name="connsiteX6" fmla="*/ 94757 w 739101"/>
                      <a:gd name="connsiteY6" fmla="*/ 1160767 h 1686665"/>
                      <a:gd name="connsiteX7" fmla="*/ 0 w 739101"/>
                      <a:gd name="connsiteY7" fmla="*/ 1686665 h 168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9101" h="1686665">
                        <a:moveTo>
                          <a:pt x="739101" y="0"/>
                        </a:moveTo>
                        <a:cubicBezTo>
                          <a:pt x="685800" y="16187"/>
                          <a:pt x="632499" y="32375"/>
                          <a:pt x="587490" y="61592"/>
                        </a:cubicBezTo>
                        <a:cubicBezTo>
                          <a:pt x="542481" y="90809"/>
                          <a:pt x="502999" y="133449"/>
                          <a:pt x="469045" y="175300"/>
                        </a:cubicBezTo>
                        <a:cubicBezTo>
                          <a:pt x="435091" y="217151"/>
                          <a:pt x="415349" y="251105"/>
                          <a:pt x="383764" y="312697"/>
                        </a:cubicBezTo>
                        <a:cubicBezTo>
                          <a:pt x="352179" y="374289"/>
                          <a:pt x="312697" y="461938"/>
                          <a:pt x="279532" y="544850"/>
                        </a:cubicBezTo>
                        <a:cubicBezTo>
                          <a:pt x="246367" y="627762"/>
                          <a:pt x="215571" y="707515"/>
                          <a:pt x="184775" y="810168"/>
                        </a:cubicBezTo>
                        <a:cubicBezTo>
                          <a:pt x="153979" y="912821"/>
                          <a:pt x="125553" y="1014684"/>
                          <a:pt x="94757" y="1160767"/>
                        </a:cubicBezTo>
                        <a:cubicBezTo>
                          <a:pt x="63961" y="1306850"/>
                          <a:pt x="31980" y="1496757"/>
                          <a:pt x="0" y="1686665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7F889A8A-5AC3-4B6D-B1FC-AF0EFA725020}"/>
                      </a:ext>
                    </a:extLst>
                  </p:cNvPr>
                  <p:cNvSpPr/>
                  <p:nvPr/>
                </p:nvSpPr>
                <p:spPr>
                  <a:xfrm>
                    <a:off x="5202131" y="1914081"/>
                    <a:ext cx="118445" cy="2193612"/>
                  </a:xfrm>
                  <a:custGeom>
                    <a:avLst/>
                    <a:gdLst>
                      <a:gd name="connsiteX0" fmla="*/ 118445 w 118445"/>
                      <a:gd name="connsiteY0" fmla="*/ 0 h 2193612"/>
                      <a:gd name="connsiteX1" fmla="*/ 85280 w 118445"/>
                      <a:gd name="connsiteY1" fmla="*/ 217940 h 2193612"/>
                      <a:gd name="connsiteX2" fmla="*/ 47378 w 118445"/>
                      <a:gd name="connsiteY2" fmla="*/ 544850 h 2193612"/>
                      <a:gd name="connsiteX3" fmla="*/ 14213 w 118445"/>
                      <a:gd name="connsiteY3" fmla="*/ 938089 h 2193612"/>
                      <a:gd name="connsiteX4" fmla="*/ 9475 w 118445"/>
                      <a:gd name="connsiteY4" fmla="*/ 1160767 h 2193612"/>
                      <a:gd name="connsiteX5" fmla="*/ 4737 w 118445"/>
                      <a:gd name="connsiteY5" fmla="*/ 1440298 h 2193612"/>
                      <a:gd name="connsiteX6" fmla="*/ 0 w 118445"/>
                      <a:gd name="connsiteY6" fmla="*/ 1705616 h 2193612"/>
                      <a:gd name="connsiteX7" fmla="*/ 4737 w 118445"/>
                      <a:gd name="connsiteY7" fmla="*/ 1951983 h 2193612"/>
                      <a:gd name="connsiteX8" fmla="*/ 18951 w 118445"/>
                      <a:gd name="connsiteY8" fmla="*/ 2193612 h 219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8445" h="2193612">
                        <a:moveTo>
                          <a:pt x="118445" y="0"/>
                        </a:moveTo>
                        <a:cubicBezTo>
                          <a:pt x="107784" y="63566"/>
                          <a:pt x="97124" y="127132"/>
                          <a:pt x="85280" y="217940"/>
                        </a:cubicBezTo>
                        <a:cubicBezTo>
                          <a:pt x="73436" y="308748"/>
                          <a:pt x="59222" y="424825"/>
                          <a:pt x="47378" y="544850"/>
                        </a:cubicBezTo>
                        <a:cubicBezTo>
                          <a:pt x="35534" y="664875"/>
                          <a:pt x="20530" y="835436"/>
                          <a:pt x="14213" y="938089"/>
                        </a:cubicBezTo>
                        <a:cubicBezTo>
                          <a:pt x="7896" y="1040742"/>
                          <a:pt x="11054" y="1077066"/>
                          <a:pt x="9475" y="1160767"/>
                        </a:cubicBezTo>
                        <a:cubicBezTo>
                          <a:pt x="7896" y="1244468"/>
                          <a:pt x="6316" y="1349490"/>
                          <a:pt x="4737" y="1440298"/>
                        </a:cubicBezTo>
                        <a:cubicBezTo>
                          <a:pt x="3158" y="1531106"/>
                          <a:pt x="0" y="1620335"/>
                          <a:pt x="0" y="1705616"/>
                        </a:cubicBezTo>
                        <a:cubicBezTo>
                          <a:pt x="0" y="1790897"/>
                          <a:pt x="1579" y="1870650"/>
                          <a:pt x="4737" y="1951983"/>
                        </a:cubicBezTo>
                        <a:cubicBezTo>
                          <a:pt x="7895" y="2033316"/>
                          <a:pt x="14213" y="2135969"/>
                          <a:pt x="18951" y="2193612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A51E697F-E453-48DF-97AF-B32F5F52B225}"/>
                      </a:ext>
                    </a:extLst>
                  </p:cNvPr>
                  <p:cNvSpPr/>
                  <p:nvPr/>
                </p:nvSpPr>
                <p:spPr>
                  <a:xfrm>
                    <a:off x="5216344" y="4098218"/>
                    <a:ext cx="487996" cy="2070429"/>
                  </a:xfrm>
                  <a:custGeom>
                    <a:avLst/>
                    <a:gdLst>
                      <a:gd name="connsiteX0" fmla="*/ 0 w 487996"/>
                      <a:gd name="connsiteY0" fmla="*/ 0 h 2070429"/>
                      <a:gd name="connsiteX1" fmla="*/ 18951 w 487996"/>
                      <a:gd name="connsiteY1" fmla="*/ 189513 h 2070429"/>
                      <a:gd name="connsiteX2" fmla="*/ 33165 w 487996"/>
                      <a:gd name="connsiteY2" fmla="*/ 383763 h 2070429"/>
                      <a:gd name="connsiteX3" fmla="*/ 71067 w 487996"/>
                      <a:gd name="connsiteY3" fmla="*/ 672771 h 2070429"/>
                      <a:gd name="connsiteX4" fmla="*/ 99494 w 487996"/>
                      <a:gd name="connsiteY4" fmla="*/ 885973 h 2070429"/>
                      <a:gd name="connsiteX5" fmla="*/ 156348 w 487996"/>
                      <a:gd name="connsiteY5" fmla="*/ 1189193 h 2070429"/>
                      <a:gd name="connsiteX6" fmla="*/ 222678 w 487996"/>
                      <a:gd name="connsiteY6" fmla="*/ 1501890 h 2070429"/>
                      <a:gd name="connsiteX7" fmla="*/ 360075 w 487996"/>
                      <a:gd name="connsiteY7" fmla="*/ 1828800 h 2070429"/>
                      <a:gd name="connsiteX8" fmla="*/ 487996 w 487996"/>
                      <a:gd name="connsiteY8" fmla="*/ 2070429 h 2070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7996" h="2070429">
                        <a:moveTo>
                          <a:pt x="0" y="0"/>
                        </a:moveTo>
                        <a:cubicBezTo>
                          <a:pt x="6712" y="62776"/>
                          <a:pt x="13424" y="125553"/>
                          <a:pt x="18951" y="189513"/>
                        </a:cubicBezTo>
                        <a:cubicBezTo>
                          <a:pt x="24478" y="253473"/>
                          <a:pt x="24479" y="303220"/>
                          <a:pt x="33165" y="383763"/>
                        </a:cubicBezTo>
                        <a:cubicBezTo>
                          <a:pt x="41851" y="464306"/>
                          <a:pt x="60012" y="589069"/>
                          <a:pt x="71067" y="672771"/>
                        </a:cubicBezTo>
                        <a:cubicBezTo>
                          <a:pt x="82122" y="756473"/>
                          <a:pt x="85280" y="799903"/>
                          <a:pt x="99494" y="885973"/>
                        </a:cubicBezTo>
                        <a:cubicBezTo>
                          <a:pt x="113708" y="972043"/>
                          <a:pt x="135817" y="1086540"/>
                          <a:pt x="156348" y="1189193"/>
                        </a:cubicBezTo>
                        <a:cubicBezTo>
                          <a:pt x="176879" y="1291846"/>
                          <a:pt x="188724" y="1395289"/>
                          <a:pt x="222678" y="1501890"/>
                        </a:cubicBezTo>
                        <a:cubicBezTo>
                          <a:pt x="256632" y="1608491"/>
                          <a:pt x="315855" y="1734044"/>
                          <a:pt x="360075" y="1828800"/>
                        </a:cubicBezTo>
                        <a:cubicBezTo>
                          <a:pt x="404295" y="1923556"/>
                          <a:pt x="443776" y="2000151"/>
                          <a:pt x="487996" y="2070429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B213A09E-9D0A-4CA7-BBE6-2EB38DDD0640}"/>
                      </a:ext>
                    </a:extLst>
                  </p:cNvPr>
                  <p:cNvSpPr/>
                  <p:nvPr/>
                </p:nvSpPr>
                <p:spPr>
                  <a:xfrm>
                    <a:off x="5690126" y="6154433"/>
                    <a:ext cx="431142" cy="397977"/>
                  </a:xfrm>
                  <a:custGeom>
                    <a:avLst/>
                    <a:gdLst>
                      <a:gd name="connsiteX0" fmla="*/ 0 w 431142"/>
                      <a:gd name="connsiteY0" fmla="*/ 0 h 397977"/>
                      <a:gd name="connsiteX1" fmla="*/ 85281 w 431142"/>
                      <a:gd name="connsiteY1" fmla="*/ 123183 h 397977"/>
                      <a:gd name="connsiteX2" fmla="*/ 175300 w 431142"/>
                      <a:gd name="connsiteY2" fmla="*/ 232153 h 397977"/>
                      <a:gd name="connsiteX3" fmla="*/ 307959 w 431142"/>
                      <a:gd name="connsiteY3" fmla="*/ 336385 h 397977"/>
                      <a:gd name="connsiteX4" fmla="*/ 431142 w 431142"/>
                      <a:gd name="connsiteY4" fmla="*/ 397977 h 39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142" h="397977">
                        <a:moveTo>
                          <a:pt x="0" y="0"/>
                        </a:moveTo>
                        <a:cubicBezTo>
                          <a:pt x="28032" y="42245"/>
                          <a:pt x="56064" y="84491"/>
                          <a:pt x="85281" y="123183"/>
                        </a:cubicBezTo>
                        <a:cubicBezTo>
                          <a:pt x="114498" y="161875"/>
                          <a:pt x="138187" y="196619"/>
                          <a:pt x="175300" y="232153"/>
                        </a:cubicBezTo>
                        <a:cubicBezTo>
                          <a:pt x="212413" y="267687"/>
                          <a:pt x="265319" y="308748"/>
                          <a:pt x="307959" y="336385"/>
                        </a:cubicBezTo>
                        <a:cubicBezTo>
                          <a:pt x="350599" y="364022"/>
                          <a:pt x="390870" y="380999"/>
                          <a:pt x="431142" y="397977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CD1B0806-BBED-42C2-AEB2-503E963C7012}"/>
                    </a:ext>
                  </a:extLst>
                </p:cNvPr>
                <p:cNvGrpSpPr/>
                <p:nvPr/>
              </p:nvGrpSpPr>
              <p:grpSpPr>
                <a:xfrm>
                  <a:off x="5415127" y="1718479"/>
                  <a:ext cx="758375" cy="3402521"/>
                  <a:chOff x="5202131" y="236891"/>
                  <a:chExt cx="919137" cy="6315519"/>
                </a:xfrm>
              </p:grpSpPr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DFFA761C-B5C5-4C02-B756-A15A2F3AC288}"/>
                      </a:ext>
                    </a:extLst>
                  </p:cNvPr>
                  <p:cNvSpPr/>
                  <p:nvPr/>
                </p:nvSpPr>
                <p:spPr>
                  <a:xfrm>
                    <a:off x="5320576" y="236891"/>
                    <a:ext cx="739101" cy="1686665"/>
                  </a:xfrm>
                  <a:custGeom>
                    <a:avLst/>
                    <a:gdLst>
                      <a:gd name="connsiteX0" fmla="*/ 739101 w 739101"/>
                      <a:gd name="connsiteY0" fmla="*/ 0 h 1686665"/>
                      <a:gd name="connsiteX1" fmla="*/ 587490 w 739101"/>
                      <a:gd name="connsiteY1" fmla="*/ 61592 h 1686665"/>
                      <a:gd name="connsiteX2" fmla="*/ 469045 w 739101"/>
                      <a:gd name="connsiteY2" fmla="*/ 175300 h 1686665"/>
                      <a:gd name="connsiteX3" fmla="*/ 383764 w 739101"/>
                      <a:gd name="connsiteY3" fmla="*/ 312697 h 1686665"/>
                      <a:gd name="connsiteX4" fmla="*/ 279532 w 739101"/>
                      <a:gd name="connsiteY4" fmla="*/ 544850 h 1686665"/>
                      <a:gd name="connsiteX5" fmla="*/ 184775 w 739101"/>
                      <a:gd name="connsiteY5" fmla="*/ 810168 h 1686665"/>
                      <a:gd name="connsiteX6" fmla="*/ 94757 w 739101"/>
                      <a:gd name="connsiteY6" fmla="*/ 1160767 h 1686665"/>
                      <a:gd name="connsiteX7" fmla="*/ 0 w 739101"/>
                      <a:gd name="connsiteY7" fmla="*/ 1686665 h 168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9101" h="1686665">
                        <a:moveTo>
                          <a:pt x="739101" y="0"/>
                        </a:moveTo>
                        <a:cubicBezTo>
                          <a:pt x="685800" y="16187"/>
                          <a:pt x="632499" y="32375"/>
                          <a:pt x="587490" y="61592"/>
                        </a:cubicBezTo>
                        <a:cubicBezTo>
                          <a:pt x="542481" y="90809"/>
                          <a:pt x="502999" y="133449"/>
                          <a:pt x="469045" y="175300"/>
                        </a:cubicBezTo>
                        <a:cubicBezTo>
                          <a:pt x="435091" y="217151"/>
                          <a:pt x="415349" y="251105"/>
                          <a:pt x="383764" y="312697"/>
                        </a:cubicBezTo>
                        <a:cubicBezTo>
                          <a:pt x="352179" y="374289"/>
                          <a:pt x="312697" y="461938"/>
                          <a:pt x="279532" y="544850"/>
                        </a:cubicBezTo>
                        <a:cubicBezTo>
                          <a:pt x="246367" y="627762"/>
                          <a:pt x="215571" y="707515"/>
                          <a:pt x="184775" y="810168"/>
                        </a:cubicBezTo>
                        <a:cubicBezTo>
                          <a:pt x="153979" y="912821"/>
                          <a:pt x="125553" y="1014684"/>
                          <a:pt x="94757" y="1160767"/>
                        </a:cubicBezTo>
                        <a:cubicBezTo>
                          <a:pt x="63961" y="1306850"/>
                          <a:pt x="31980" y="1496757"/>
                          <a:pt x="0" y="1686665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649A7E4C-3046-4FFC-AFA0-A7614C9F9189}"/>
                      </a:ext>
                    </a:extLst>
                  </p:cNvPr>
                  <p:cNvSpPr/>
                  <p:nvPr/>
                </p:nvSpPr>
                <p:spPr>
                  <a:xfrm>
                    <a:off x="5202131" y="1914081"/>
                    <a:ext cx="118445" cy="2193612"/>
                  </a:xfrm>
                  <a:custGeom>
                    <a:avLst/>
                    <a:gdLst>
                      <a:gd name="connsiteX0" fmla="*/ 118445 w 118445"/>
                      <a:gd name="connsiteY0" fmla="*/ 0 h 2193612"/>
                      <a:gd name="connsiteX1" fmla="*/ 85280 w 118445"/>
                      <a:gd name="connsiteY1" fmla="*/ 217940 h 2193612"/>
                      <a:gd name="connsiteX2" fmla="*/ 47378 w 118445"/>
                      <a:gd name="connsiteY2" fmla="*/ 544850 h 2193612"/>
                      <a:gd name="connsiteX3" fmla="*/ 14213 w 118445"/>
                      <a:gd name="connsiteY3" fmla="*/ 938089 h 2193612"/>
                      <a:gd name="connsiteX4" fmla="*/ 9475 w 118445"/>
                      <a:gd name="connsiteY4" fmla="*/ 1160767 h 2193612"/>
                      <a:gd name="connsiteX5" fmla="*/ 4737 w 118445"/>
                      <a:gd name="connsiteY5" fmla="*/ 1440298 h 2193612"/>
                      <a:gd name="connsiteX6" fmla="*/ 0 w 118445"/>
                      <a:gd name="connsiteY6" fmla="*/ 1705616 h 2193612"/>
                      <a:gd name="connsiteX7" fmla="*/ 4737 w 118445"/>
                      <a:gd name="connsiteY7" fmla="*/ 1951983 h 2193612"/>
                      <a:gd name="connsiteX8" fmla="*/ 18951 w 118445"/>
                      <a:gd name="connsiteY8" fmla="*/ 2193612 h 219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8445" h="2193612">
                        <a:moveTo>
                          <a:pt x="118445" y="0"/>
                        </a:moveTo>
                        <a:cubicBezTo>
                          <a:pt x="107784" y="63566"/>
                          <a:pt x="97124" y="127132"/>
                          <a:pt x="85280" y="217940"/>
                        </a:cubicBezTo>
                        <a:cubicBezTo>
                          <a:pt x="73436" y="308748"/>
                          <a:pt x="59222" y="424825"/>
                          <a:pt x="47378" y="544850"/>
                        </a:cubicBezTo>
                        <a:cubicBezTo>
                          <a:pt x="35534" y="664875"/>
                          <a:pt x="20530" y="835436"/>
                          <a:pt x="14213" y="938089"/>
                        </a:cubicBezTo>
                        <a:cubicBezTo>
                          <a:pt x="7896" y="1040742"/>
                          <a:pt x="11054" y="1077066"/>
                          <a:pt x="9475" y="1160767"/>
                        </a:cubicBezTo>
                        <a:cubicBezTo>
                          <a:pt x="7896" y="1244468"/>
                          <a:pt x="6316" y="1349490"/>
                          <a:pt x="4737" y="1440298"/>
                        </a:cubicBezTo>
                        <a:cubicBezTo>
                          <a:pt x="3158" y="1531106"/>
                          <a:pt x="0" y="1620335"/>
                          <a:pt x="0" y="1705616"/>
                        </a:cubicBezTo>
                        <a:cubicBezTo>
                          <a:pt x="0" y="1790897"/>
                          <a:pt x="1579" y="1870650"/>
                          <a:pt x="4737" y="1951983"/>
                        </a:cubicBezTo>
                        <a:cubicBezTo>
                          <a:pt x="7895" y="2033316"/>
                          <a:pt x="14213" y="2135969"/>
                          <a:pt x="18951" y="2193612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27C07587-8011-4813-ACE7-D39C8DA28262}"/>
                      </a:ext>
                    </a:extLst>
                  </p:cNvPr>
                  <p:cNvSpPr/>
                  <p:nvPr/>
                </p:nvSpPr>
                <p:spPr>
                  <a:xfrm>
                    <a:off x="5216344" y="4098218"/>
                    <a:ext cx="487996" cy="2070429"/>
                  </a:xfrm>
                  <a:custGeom>
                    <a:avLst/>
                    <a:gdLst>
                      <a:gd name="connsiteX0" fmla="*/ 0 w 487996"/>
                      <a:gd name="connsiteY0" fmla="*/ 0 h 2070429"/>
                      <a:gd name="connsiteX1" fmla="*/ 18951 w 487996"/>
                      <a:gd name="connsiteY1" fmla="*/ 189513 h 2070429"/>
                      <a:gd name="connsiteX2" fmla="*/ 33165 w 487996"/>
                      <a:gd name="connsiteY2" fmla="*/ 383763 h 2070429"/>
                      <a:gd name="connsiteX3" fmla="*/ 71067 w 487996"/>
                      <a:gd name="connsiteY3" fmla="*/ 672771 h 2070429"/>
                      <a:gd name="connsiteX4" fmla="*/ 99494 w 487996"/>
                      <a:gd name="connsiteY4" fmla="*/ 885973 h 2070429"/>
                      <a:gd name="connsiteX5" fmla="*/ 156348 w 487996"/>
                      <a:gd name="connsiteY5" fmla="*/ 1189193 h 2070429"/>
                      <a:gd name="connsiteX6" fmla="*/ 222678 w 487996"/>
                      <a:gd name="connsiteY6" fmla="*/ 1501890 h 2070429"/>
                      <a:gd name="connsiteX7" fmla="*/ 360075 w 487996"/>
                      <a:gd name="connsiteY7" fmla="*/ 1828800 h 2070429"/>
                      <a:gd name="connsiteX8" fmla="*/ 487996 w 487996"/>
                      <a:gd name="connsiteY8" fmla="*/ 2070429 h 2070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7996" h="2070429">
                        <a:moveTo>
                          <a:pt x="0" y="0"/>
                        </a:moveTo>
                        <a:cubicBezTo>
                          <a:pt x="6712" y="62776"/>
                          <a:pt x="13424" y="125553"/>
                          <a:pt x="18951" y="189513"/>
                        </a:cubicBezTo>
                        <a:cubicBezTo>
                          <a:pt x="24478" y="253473"/>
                          <a:pt x="24479" y="303220"/>
                          <a:pt x="33165" y="383763"/>
                        </a:cubicBezTo>
                        <a:cubicBezTo>
                          <a:pt x="41851" y="464306"/>
                          <a:pt x="60012" y="589069"/>
                          <a:pt x="71067" y="672771"/>
                        </a:cubicBezTo>
                        <a:cubicBezTo>
                          <a:pt x="82122" y="756473"/>
                          <a:pt x="85280" y="799903"/>
                          <a:pt x="99494" y="885973"/>
                        </a:cubicBezTo>
                        <a:cubicBezTo>
                          <a:pt x="113708" y="972043"/>
                          <a:pt x="135817" y="1086540"/>
                          <a:pt x="156348" y="1189193"/>
                        </a:cubicBezTo>
                        <a:cubicBezTo>
                          <a:pt x="176879" y="1291846"/>
                          <a:pt x="188724" y="1395289"/>
                          <a:pt x="222678" y="1501890"/>
                        </a:cubicBezTo>
                        <a:cubicBezTo>
                          <a:pt x="256632" y="1608491"/>
                          <a:pt x="315855" y="1734044"/>
                          <a:pt x="360075" y="1828800"/>
                        </a:cubicBezTo>
                        <a:cubicBezTo>
                          <a:pt x="404295" y="1923556"/>
                          <a:pt x="443776" y="2000151"/>
                          <a:pt x="487996" y="2070429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FCF71FF3-63E4-4A48-94C4-FD654A24B467}"/>
                      </a:ext>
                    </a:extLst>
                  </p:cNvPr>
                  <p:cNvSpPr/>
                  <p:nvPr/>
                </p:nvSpPr>
                <p:spPr>
                  <a:xfrm>
                    <a:off x="5690126" y="6154433"/>
                    <a:ext cx="431142" cy="397977"/>
                  </a:xfrm>
                  <a:custGeom>
                    <a:avLst/>
                    <a:gdLst>
                      <a:gd name="connsiteX0" fmla="*/ 0 w 431142"/>
                      <a:gd name="connsiteY0" fmla="*/ 0 h 397977"/>
                      <a:gd name="connsiteX1" fmla="*/ 85281 w 431142"/>
                      <a:gd name="connsiteY1" fmla="*/ 123183 h 397977"/>
                      <a:gd name="connsiteX2" fmla="*/ 175300 w 431142"/>
                      <a:gd name="connsiteY2" fmla="*/ 232153 h 397977"/>
                      <a:gd name="connsiteX3" fmla="*/ 307959 w 431142"/>
                      <a:gd name="connsiteY3" fmla="*/ 336385 h 397977"/>
                      <a:gd name="connsiteX4" fmla="*/ 431142 w 431142"/>
                      <a:gd name="connsiteY4" fmla="*/ 397977 h 39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142" h="397977">
                        <a:moveTo>
                          <a:pt x="0" y="0"/>
                        </a:moveTo>
                        <a:cubicBezTo>
                          <a:pt x="28032" y="42245"/>
                          <a:pt x="56064" y="84491"/>
                          <a:pt x="85281" y="123183"/>
                        </a:cubicBezTo>
                        <a:cubicBezTo>
                          <a:pt x="114498" y="161875"/>
                          <a:pt x="138187" y="196619"/>
                          <a:pt x="175300" y="232153"/>
                        </a:cubicBezTo>
                        <a:cubicBezTo>
                          <a:pt x="212413" y="267687"/>
                          <a:pt x="265319" y="308748"/>
                          <a:pt x="307959" y="336385"/>
                        </a:cubicBezTo>
                        <a:cubicBezTo>
                          <a:pt x="350599" y="364022"/>
                          <a:pt x="390870" y="380999"/>
                          <a:pt x="431142" y="397977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D483468-0155-4B11-8E02-30BC8D4E2EAC}"/>
                    </a:ext>
                  </a:extLst>
                </p:cNvPr>
                <p:cNvGrpSpPr/>
                <p:nvPr/>
              </p:nvGrpSpPr>
              <p:grpSpPr>
                <a:xfrm>
                  <a:off x="5066329" y="377069"/>
                  <a:ext cx="503925" cy="2888418"/>
                  <a:chOff x="5066329" y="377069"/>
                  <a:chExt cx="503925" cy="2888418"/>
                </a:xfrm>
              </p:grpSpPr>
              <p:sp>
                <p:nvSpPr>
                  <p:cNvPr id="117" name="Isosceles Triangle 116">
                    <a:extLst>
                      <a:ext uri="{FF2B5EF4-FFF2-40B4-BE49-F238E27FC236}">
                        <a16:creationId xmlns:a16="http://schemas.microsoft.com/office/drawing/2014/main" id="{85583145-0507-454D-A4E3-4F532237803E}"/>
                      </a:ext>
                    </a:extLst>
                  </p:cNvPr>
                  <p:cNvSpPr/>
                  <p:nvPr/>
                </p:nvSpPr>
                <p:spPr>
                  <a:xfrm rot="10991415">
                    <a:off x="5143480" y="1559386"/>
                    <a:ext cx="139258" cy="1161574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 dirty="0"/>
                  </a:p>
                </p:txBody>
              </p:sp>
              <p:sp>
                <p:nvSpPr>
                  <p:cNvPr id="118" name="Isosceles Triangle 117">
                    <a:extLst>
                      <a:ext uri="{FF2B5EF4-FFF2-40B4-BE49-F238E27FC236}">
                        <a16:creationId xmlns:a16="http://schemas.microsoft.com/office/drawing/2014/main" id="{9F269CAD-B722-4C9C-9E9F-3D533A4F5A6E}"/>
                      </a:ext>
                    </a:extLst>
                  </p:cNvPr>
                  <p:cNvSpPr/>
                  <p:nvPr/>
                </p:nvSpPr>
                <p:spPr>
                  <a:xfrm rot="11319061">
                    <a:off x="5083584" y="779255"/>
                    <a:ext cx="350501" cy="1211741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 dirty="0"/>
                  </a:p>
                </p:txBody>
              </p:sp>
              <p:sp>
                <p:nvSpPr>
                  <p:cNvPr id="119" name="Isosceles Triangle 118">
                    <a:extLst>
                      <a:ext uri="{FF2B5EF4-FFF2-40B4-BE49-F238E27FC236}">
                        <a16:creationId xmlns:a16="http://schemas.microsoft.com/office/drawing/2014/main" id="{3200126D-300A-4B8B-BD70-7B06895D13C1}"/>
                      </a:ext>
                    </a:extLst>
                  </p:cNvPr>
                  <p:cNvSpPr/>
                  <p:nvPr/>
                </p:nvSpPr>
                <p:spPr>
                  <a:xfrm rot="11319061">
                    <a:off x="5066329" y="377069"/>
                    <a:ext cx="503925" cy="1244756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 dirty="0"/>
                  </a:p>
                </p:txBody>
              </p: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C7D4FD0-2271-48CE-993C-2DB04D292D7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77162" y="1141092"/>
                    <a:ext cx="115979" cy="537379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7481389D-009B-4F71-B059-F82DBD4451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54582" y="1353971"/>
                    <a:ext cx="86470" cy="556361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ECBA85E5-7885-4226-BC44-55055CD2B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03629" y="1685903"/>
                    <a:ext cx="86470" cy="556361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F529CC64-1A1C-4D70-9C08-613266A09B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59515" y="2131759"/>
                    <a:ext cx="63463" cy="595328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EA3B58C2-7C64-4F28-A79A-98429B94CB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1438" y="2509424"/>
                    <a:ext cx="51371" cy="602870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9DB54A37-44F5-419F-8F3E-D26531D794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6026" y="2664998"/>
                    <a:ext cx="27222" cy="600489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06258926-FC52-4851-A408-F38EC78A29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43287" y="2617373"/>
                    <a:ext cx="0" cy="607610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Isosceles Triangle 95">
                  <a:extLst>
                    <a:ext uri="{FF2B5EF4-FFF2-40B4-BE49-F238E27FC236}">
                      <a16:creationId xmlns:a16="http://schemas.microsoft.com/office/drawing/2014/main" id="{F8D44FF2-BB73-4F01-81C5-F74F027297E3}"/>
                    </a:ext>
                  </a:extLst>
                </p:cNvPr>
                <p:cNvSpPr/>
                <p:nvPr/>
              </p:nvSpPr>
              <p:spPr>
                <a:xfrm>
                  <a:off x="5150119" y="4034099"/>
                  <a:ext cx="62541" cy="824525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7" name="Isosceles Triangle 96">
                  <a:extLst>
                    <a:ext uri="{FF2B5EF4-FFF2-40B4-BE49-F238E27FC236}">
                      <a16:creationId xmlns:a16="http://schemas.microsoft.com/office/drawing/2014/main" id="{89ACE0AC-E4D9-4401-A1E0-CE6FD52CF18F}"/>
                    </a:ext>
                  </a:extLst>
                </p:cNvPr>
                <p:cNvSpPr/>
                <p:nvPr/>
              </p:nvSpPr>
              <p:spPr>
                <a:xfrm>
                  <a:off x="5161104" y="4344784"/>
                  <a:ext cx="76174" cy="834745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8" name="Isosceles Triangle 97">
                  <a:extLst>
                    <a:ext uri="{FF2B5EF4-FFF2-40B4-BE49-F238E27FC236}">
                      <a16:creationId xmlns:a16="http://schemas.microsoft.com/office/drawing/2014/main" id="{8F24619A-1CBB-465E-8A70-D5F33337E454}"/>
                    </a:ext>
                  </a:extLst>
                </p:cNvPr>
                <p:cNvSpPr/>
                <p:nvPr/>
              </p:nvSpPr>
              <p:spPr>
                <a:xfrm>
                  <a:off x="5149637" y="4687426"/>
                  <a:ext cx="119023" cy="949399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9" name="Isosceles Triangle 98">
                  <a:extLst>
                    <a:ext uri="{FF2B5EF4-FFF2-40B4-BE49-F238E27FC236}">
                      <a16:creationId xmlns:a16="http://schemas.microsoft.com/office/drawing/2014/main" id="{8461A51F-F133-4939-844D-228322468298}"/>
                    </a:ext>
                  </a:extLst>
                </p:cNvPr>
                <p:cNvSpPr/>
                <p:nvPr/>
              </p:nvSpPr>
              <p:spPr>
                <a:xfrm>
                  <a:off x="5076460" y="4834953"/>
                  <a:ext cx="321635" cy="1207852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00" name="Isosceles Triangle 99">
                  <a:extLst>
                    <a:ext uri="{FF2B5EF4-FFF2-40B4-BE49-F238E27FC236}">
                      <a16:creationId xmlns:a16="http://schemas.microsoft.com/office/drawing/2014/main" id="{6BACB98A-56F5-473C-BC26-AB80898A768D}"/>
                    </a:ext>
                  </a:extLst>
                </p:cNvPr>
                <p:cNvSpPr/>
                <p:nvPr/>
              </p:nvSpPr>
              <p:spPr>
                <a:xfrm>
                  <a:off x="5114369" y="5285686"/>
                  <a:ext cx="321635" cy="1207852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01" name="Isosceles Triangle 100">
                  <a:extLst>
                    <a:ext uri="{FF2B5EF4-FFF2-40B4-BE49-F238E27FC236}">
                      <a16:creationId xmlns:a16="http://schemas.microsoft.com/office/drawing/2014/main" id="{0C8D65FF-5DF9-4009-A277-775C3545E7ED}"/>
                    </a:ext>
                  </a:extLst>
                </p:cNvPr>
                <p:cNvSpPr/>
                <p:nvPr/>
              </p:nvSpPr>
              <p:spPr>
                <a:xfrm rot="20414577">
                  <a:off x="5245581" y="5350381"/>
                  <a:ext cx="321635" cy="1207852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02" name="Isosceles Triangle 101">
                  <a:extLst>
                    <a:ext uri="{FF2B5EF4-FFF2-40B4-BE49-F238E27FC236}">
                      <a16:creationId xmlns:a16="http://schemas.microsoft.com/office/drawing/2014/main" id="{29EE83B1-2EEC-4979-8078-EAFA82FD05C0}"/>
                    </a:ext>
                  </a:extLst>
                </p:cNvPr>
                <p:cNvSpPr/>
                <p:nvPr/>
              </p:nvSpPr>
              <p:spPr>
                <a:xfrm rot="20414577">
                  <a:off x="5431555" y="6070065"/>
                  <a:ext cx="294879" cy="47100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60CBC798-59A7-4158-882E-E35ADBCD3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2387" y="5317423"/>
                  <a:ext cx="167122" cy="625537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BA7AFC9-AC86-4116-A2BE-E36E8155FE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98095" y="5753100"/>
                  <a:ext cx="150218" cy="350044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A3356552-8026-40DD-A05E-B3386751AA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3195" y="5499916"/>
                  <a:ext cx="77078" cy="253184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6F9BB47-1EF9-47A5-AEED-8EC26A1E50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1118" y="5359588"/>
                  <a:ext cx="50693" cy="26710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A4C0EF7-B12D-486D-9304-B9622D7D5D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1613" y="5174456"/>
                  <a:ext cx="39972" cy="264423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737A3F92-C182-4BDE-92C5-548C2D1403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0644" y="4984451"/>
                  <a:ext cx="39972" cy="264423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55B3FB60-50C9-4086-8CBB-0F03CCE39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9151" y="4529666"/>
                  <a:ext cx="56268" cy="46619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80D71EA-3CEE-4482-BE30-AA9373F93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58992" y="4200676"/>
                  <a:ext cx="56268" cy="46619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2F0C991D-D942-4D89-AE2A-75593FEB8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7490" y="4194910"/>
                  <a:ext cx="25239" cy="26386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7C388CE4-A455-4E1B-86AE-937D69BF9F6A}"/>
                    </a:ext>
                  </a:extLst>
                </p:cNvPr>
                <p:cNvGrpSpPr/>
                <p:nvPr/>
              </p:nvGrpSpPr>
              <p:grpSpPr>
                <a:xfrm>
                  <a:off x="5183169" y="179740"/>
                  <a:ext cx="900000" cy="6480000"/>
                  <a:chOff x="5202131" y="236891"/>
                  <a:chExt cx="919137" cy="6315519"/>
                </a:xfrm>
              </p:grpSpPr>
              <p:sp>
                <p:nvSpPr>
                  <p:cNvPr id="113" name="Freeform: Shape 112">
                    <a:extLst>
                      <a:ext uri="{FF2B5EF4-FFF2-40B4-BE49-F238E27FC236}">
                        <a16:creationId xmlns:a16="http://schemas.microsoft.com/office/drawing/2014/main" id="{D5D18E1B-AA32-4108-A869-B19AE44AEB56}"/>
                      </a:ext>
                    </a:extLst>
                  </p:cNvPr>
                  <p:cNvSpPr/>
                  <p:nvPr/>
                </p:nvSpPr>
                <p:spPr>
                  <a:xfrm>
                    <a:off x="5320576" y="236891"/>
                    <a:ext cx="739101" cy="1686665"/>
                  </a:xfrm>
                  <a:custGeom>
                    <a:avLst/>
                    <a:gdLst>
                      <a:gd name="connsiteX0" fmla="*/ 739101 w 739101"/>
                      <a:gd name="connsiteY0" fmla="*/ 0 h 1686665"/>
                      <a:gd name="connsiteX1" fmla="*/ 587490 w 739101"/>
                      <a:gd name="connsiteY1" fmla="*/ 61592 h 1686665"/>
                      <a:gd name="connsiteX2" fmla="*/ 469045 w 739101"/>
                      <a:gd name="connsiteY2" fmla="*/ 175300 h 1686665"/>
                      <a:gd name="connsiteX3" fmla="*/ 383764 w 739101"/>
                      <a:gd name="connsiteY3" fmla="*/ 312697 h 1686665"/>
                      <a:gd name="connsiteX4" fmla="*/ 279532 w 739101"/>
                      <a:gd name="connsiteY4" fmla="*/ 544850 h 1686665"/>
                      <a:gd name="connsiteX5" fmla="*/ 184775 w 739101"/>
                      <a:gd name="connsiteY5" fmla="*/ 810168 h 1686665"/>
                      <a:gd name="connsiteX6" fmla="*/ 94757 w 739101"/>
                      <a:gd name="connsiteY6" fmla="*/ 1160767 h 1686665"/>
                      <a:gd name="connsiteX7" fmla="*/ 0 w 739101"/>
                      <a:gd name="connsiteY7" fmla="*/ 1686665 h 168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9101" h="1686665">
                        <a:moveTo>
                          <a:pt x="739101" y="0"/>
                        </a:moveTo>
                        <a:cubicBezTo>
                          <a:pt x="685800" y="16187"/>
                          <a:pt x="632499" y="32375"/>
                          <a:pt x="587490" y="61592"/>
                        </a:cubicBezTo>
                        <a:cubicBezTo>
                          <a:pt x="542481" y="90809"/>
                          <a:pt x="502999" y="133449"/>
                          <a:pt x="469045" y="175300"/>
                        </a:cubicBezTo>
                        <a:cubicBezTo>
                          <a:pt x="435091" y="217151"/>
                          <a:pt x="415349" y="251105"/>
                          <a:pt x="383764" y="312697"/>
                        </a:cubicBezTo>
                        <a:cubicBezTo>
                          <a:pt x="352179" y="374289"/>
                          <a:pt x="312697" y="461938"/>
                          <a:pt x="279532" y="544850"/>
                        </a:cubicBezTo>
                        <a:cubicBezTo>
                          <a:pt x="246367" y="627762"/>
                          <a:pt x="215571" y="707515"/>
                          <a:pt x="184775" y="810168"/>
                        </a:cubicBezTo>
                        <a:cubicBezTo>
                          <a:pt x="153979" y="912821"/>
                          <a:pt x="125553" y="1014684"/>
                          <a:pt x="94757" y="1160767"/>
                        </a:cubicBezTo>
                        <a:cubicBezTo>
                          <a:pt x="63961" y="1306850"/>
                          <a:pt x="31980" y="1496757"/>
                          <a:pt x="0" y="1686665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14" name="Freeform: Shape 113">
                    <a:extLst>
                      <a:ext uri="{FF2B5EF4-FFF2-40B4-BE49-F238E27FC236}">
                        <a16:creationId xmlns:a16="http://schemas.microsoft.com/office/drawing/2014/main" id="{C9012B6F-3DF7-4A12-818D-371B7291A2F2}"/>
                      </a:ext>
                    </a:extLst>
                  </p:cNvPr>
                  <p:cNvSpPr/>
                  <p:nvPr/>
                </p:nvSpPr>
                <p:spPr>
                  <a:xfrm>
                    <a:off x="5202131" y="1914081"/>
                    <a:ext cx="118445" cy="2193612"/>
                  </a:xfrm>
                  <a:custGeom>
                    <a:avLst/>
                    <a:gdLst>
                      <a:gd name="connsiteX0" fmla="*/ 118445 w 118445"/>
                      <a:gd name="connsiteY0" fmla="*/ 0 h 2193612"/>
                      <a:gd name="connsiteX1" fmla="*/ 85280 w 118445"/>
                      <a:gd name="connsiteY1" fmla="*/ 217940 h 2193612"/>
                      <a:gd name="connsiteX2" fmla="*/ 47378 w 118445"/>
                      <a:gd name="connsiteY2" fmla="*/ 544850 h 2193612"/>
                      <a:gd name="connsiteX3" fmla="*/ 14213 w 118445"/>
                      <a:gd name="connsiteY3" fmla="*/ 938089 h 2193612"/>
                      <a:gd name="connsiteX4" fmla="*/ 9475 w 118445"/>
                      <a:gd name="connsiteY4" fmla="*/ 1160767 h 2193612"/>
                      <a:gd name="connsiteX5" fmla="*/ 4737 w 118445"/>
                      <a:gd name="connsiteY5" fmla="*/ 1440298 h 2193612"/>
                      <a:gd name="connsiteX6" fmla="*/ 0 w 118445"/>
                      <a:gd name="connsiteY6" fmla="*/ 1705616 h 2193612"/>
                      <a:gd name="connsiteX7" fmla="*/ 4737 w 118445"/>
                      <a:gd name="connsiteY7" fmla="*/ 1951983 h 2193612"/>
                      <a:gd name="connsiteX8" fmla="*/ 18951 w 118445"/>
                      <a:gd name="connsiteY8" fmla="*/ 2193612 h 219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8445" h="2193612">
                        <a:moveTo>
                          <a:pt x="118445" y="0"/>
                        </a:moveTo>
                        <a:cubicBezTo>
                          <a:pt x="107784" y="63566"/>
                          <a:pt x="97124" y="127132"/>
                          <a:pt x="85280" y="217940"/>
                        </a:cubicBezTo>
                        <a:cubicBezTo>
                          <a:pt x="73436" y="308748"/>
                          <a:pt x="59222" y="424825"/>
                          <a:pt x="47378" y="544850"/>
                        </a:cubicBezTo>
                        <a:cubicBezTo>
                          <a:pt x="35534" y="664875"/>
                          <a:pt x="20530" y="835436"/>
                          <a:pt x="14213" y="938089"/>
                        </a:cubicBezTo>
                        <a:cubicBezTo>
                          <a:pt x="7896" y="1040742"/>
                          <a:pt x="11054" y="1077066"/>
                          <a:pt x="9475" y="1160767"/>
                        </a:cubicBezTo>
                        <a:cubicBezTo>
                          <a:pt x="7896" y="1244468"/>
                          <a:pt x="6316" y="1349490"/>
                          <a:pt x="4737" y="1440298"/>
                        </a:cubicBezTo>
                        <a:cubicBezTo>
                          <a:pt x="3158" y="1531106"/>
                          <a:pt x="0" y="1620335"/>
                          <a:pt x="0" y="1705616"/>
                        </a:cubicBezTo>
                        <a:cubicBezTo>
                          <a:pt x="0" y="1790897"/>
                          <a:pt x="1579" y="1870650"/>
                          <a:pt x="4737" y="1951983"/>
                        </a:cubicBezTo>
                        <a:cubicBezTo>
                          <a:pt x="7895" y="2033316"/>
                          <a:pt x="14213" y="2135969"/>
                          <a:pt x="18951" y="2193612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15" name="Freeform: Shape 114">
                    <a:extLst>
                      <a:ext uri="{FF2B5EF4-FFF2-40B4-BE49-F238E27FC236}">
                        <a16:creationId xmlns:a16="http://schemas.microsoft.com/office/drawing/2014/main" id="{685068F8-015F-45D8-B935-1463CC6259A1}"/>
                      </a:ext>
                    </a:extLst>
                  </p:cNvPr>
                  <p:cNvSpPr/>
                  <p:nvPr/>
                </p:nvSpPr>
                <p:spPr>
                  <a:xfrm>
                    <a:off x="5216344" y="4098218"/>
                    <a:ext cx="487996" cy="2070429"/>
                  </a:xfrm>
                  <a:custGeom>
                    <a:avLst/>
                    <a:gdLst>
                      <a:gd name="connsiteX0" fmla="*/ 0 w 487996"/>
                      <a:gd name="connsiteY0" fmla="*/ 0 h 2070429"/>
                      <a:gd name="connsiteX1" fmla="*/ 18951 w 487996"/>
                      <a:gd name="connsiteY1" fmla="*/ 189513 h 2070429"/>
                      <a:gd name="connsiteX2" fmla="*/ 33165 w 487996"/>
                      <a:gd name="connsiteY2" fmla="*/ 383763 h 2070429"/>
                      <a:gd name="connsiteX3" fmla="*/ 71067 w 487996"/>
                      <a:gd name="connsiteY3" fmla="*/ 672771 h 2070429"/>
                      <a:gd name="connsiteX4" fmla="*/ 99494 w 487996"/>
                      <a:gd name="connsiteY4" fmla="*/ 885973 h 2070429"/>
                      <a:gd name="connsiteX5" fmla="*/ 156348 w 487996"/>
                      <a:gd name="connsiteY5" fmla="*/ 1189193 h 2070429"/>
                      <a:gd name="connsiteX6" fmla="*/ 222678 w 487996"/>
                      <a:gd name="connsiteY6" fmla="*/ 1501890 h 2070429"/>
                      <a:gd name="connsiteX7" fmla="*/ 360075 w 487996"/>
                      <a:gd name="connsiteY7" fmla="*/ 1828800 h 2070429"/>
                      <a:gd name="connsiteX8" fmla="*/ 487996 w 487996"/>
                      <a:gd name="connsiteY8" fmla="*/ 2070429 h 2070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7996" h="2070429">
                        <a:moveTo>
                          <a:pt x="0" y="0"/>
                        </a:moveTo>
                        <a:cubicBezTo>
                          <a:pt x="6712" y="62776"/>
                          <a:pt x="13424" y="125553"/>
                          <a:pt x="18951" y="189513"/>
                        </a:cubicBezTo>
                        <a:cubicBezTo>
                          <a:pt x="24478" y="253473"/>
                          <a:pt x="24479" y="303220"/>
                          <a:pt x="33165" y="383763"/>
                        </a:cubicBezTo>
                        <a:cubicBezTo>
                          <a:pt x="41851" y="464306"/>
                          <a:pt x="60012" y="589069"/>
                          <a:pt x="71067" y="672771"/>
                        </a:cubicBezTo>
                        <a:cubicBezTo>
                          <a:pt x="82122" y="756473"/>
                          <a:pt x="85280" y="799903"/>
                          <a:pt x="99494" y="885973"/>
                        </a:cubicBezTo>
                        <a:cubicBezTo>
                          <a:pt x="113708" y="972043"/>
                          <a:pt x="135817" y="1086540"/>
                          <a:pt x="156348" y="1189193"/>
                        </a:cubicBezTo>
                        <a:cubicBezTo>
                          <a:pt x="176879" y="1291846"/>
                          <a:pt x="188724" y="1395289"/>
                          <a:pt x="222678" y="1501890"/>
                        </a:cubicBezTo>
                        <a:cubicBezTo>
                          <a:pt x="256632" y="1608491"/>
                          <a:pt x="315855" y="1734044"/>
                          <a:pt x="360075" y="1828800"/>
                        </a:cubicBezTo>
                        <a:cubicBezTo>
                          <a:pt x="404295" y="1923556"/>
                          <a:pt x="443776" y="2000151"/>
                          <a:pt x="487996" y="2070429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16" name="Freeform: Shape 115">
                    <a:extLst>
                      <a:ext uri="{FF2B5EF4-FFF2-40B4-BE49-F238E27FC236}">
                        <a16:creationId xmlns:a16="http://schemas.microsoft.com/office/drawing/2014/main" id="{292BA42B-F958-41C2-A135-238BB1041EF6}"/>
                      </a:ext>
                    </a:extLst>
                  </p:cNvPr>
                  <p:cNvSpPr/>
                  <p:nvPr/>
                </p:nvSpPr>
                <p:spPr>
                  <a:xfrm>
                    <a:off x="5690126" y="6154433"/>
                    <a:ext cx="431142" cy="397977"/>
                  </a:xfrm>
                  <a:custGeom>
                    <a:avLst/>
                    <a:gdLst>
                      <a:gd name="connsiteX0" fmla="*/ 0 w 431142"/>
                      <a:gd name="connsiteY0" fmla="*/ 0 h 397977"/>
                      <a:gd name="connsiteX1" fmla="*/ 85281 w 431142"/>
                      <a:gd name="connsiteY1" fmla="*/ 123183 h 397977"/>
                      <a:gd name="connsiteX2" fmla="*/ 175300 w 431142"/>
                      <a:gd name="connsiteY2" fmla="*/ 232153 h 397977"/>
                      <a:gd name="connsiteX3" fmla="*/ 307959 w 431142"/>
                      <a:gd name="connsiteY3" fmla="*/ 336385 h 397977"/>
                      <a:gd name="connsiteX4" fmla="*/ 431142 w 431142"/>
                      <a:gd name="connsiteY4" fmla="*/ 397977 h 39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142" h="397977">
                        <a:moveTo>
                          <a:pt x="0" y="0"/>
                        </a:moveTo>
                        <a:cubicBezTo>
                          <a:pt x="28032" y="42245"/>
                          <a:pt x="56064" y="84491"/>
                          <a:pt x="85281" y="123183"/>
                        </a:cubicBezTo>
                        <a:cubicBezTo>
                          <a:pt x="114498" y="161875"/>
                          <a:pt x="138187" y="196619"/>
                          <a:pt x="175300" y="232153"/>
                        </a:cubicBezTo>
                        <a:cubicBezTo>
                          <a:pt x="212413" y="267687"/>
                          <a:pt x="265319" y="308748"/>
                          <a:pt x="307959" y="336385"/>
                        </a:cubicBezTo>
                        <a:cubicBezTo>
                          <a:pt x="350599" y="364022"/>
                          <a:pt x="390870" y="380999"/>
                          <a:pt x="431142" y="397977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0077902-C90B-462C-99E8-7365BAD670BB}"/>
                  </a:ext>
                </a:extLst>
              </p:cNvPr>
              <p:cNvGrpSpPr/>
              <p:nvPr/>
            </p:nvGrpSpPr>
            <p:grpSpPr>
              <a:xfrm>
                <a:off x="2399257" y="409696"/>
                <a:ext cx="8472676" cy="5480314"/>
                <a:chOff x="2399257" y="409696"/>
                <a:chExt cx="8472676" cy="5480314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E58641C8-CE49-402B-B3E2-306BDAB44AC3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983CDF9-1AB9-4D90-ADF1-CA2B58744342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DDCCC67-76A1-4D4A-A455-ABAD3E48275D}"/>
                    </a:ext>
                  </a:extLst>
                </p:cNvPr>
                <p:cNvSpPr txBox="1"/>
                <p:nvPr/>
              </p:nvSpPr>
              <p:spPr>
                <a:xfrm rot="16200000">
                  <a:off x="2954507" y="3316143"/>
                  <a:ext cx="227216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Zona Convectiva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711A46F-B6C1-4BD8-AF05-35D27365D2A7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37986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Fotósfera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AFEAEA2-51F9-40F1-B452-44F3D2867B6E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165699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Cromósfera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7D5CF64-DB87-439C-9431-B696E3AD4AB0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3" name="Picture 2" descr="Resultado de imagen para atomo png">
                  <a:extLst>
                    <a:ext uri="{FF2B5EF4-FFF2-40B4-BE49-F238E27FC236}">
                      <a16:creationId xmlns:a16="http://schemas.microsoft.com/office/drawing/2014/main" id="{34815394-CCEA-4118-ADBB-FE33A107EE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2" descr="Resultado de imagen para atomo png">
                  <a:extLst>
                    <a:ext uri="{FF2B5EF4-FFF2-40B4-BE49-F238E27FC236}">
                      <a16:creationId xmlns:a16="http://schemas.microsoft.com/office/drawing/2014/main" id="{75C778B9-E559-47CF-9F40-E6C74D79B0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" descr="Resultado de imagen para atomo png">
                  <a:extLst>
                    <a:ext uri="{FF2B5EF4-FFF2-40B4-BE49-F238E27FC236}">
                      <a16:creationId xmlns:a16="http://schemas.microsoft.com/office/drawing/2014/main" id="{8EFB1766-2ACD-4973-ADC2-64FBE4F645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" descr="Resultado de imagen para atomo png">
                  <a:extLst>
                    <a:ext uri="{FF2B5EF4-FFF2-40B4-BE49-F238E27FC236}">
                      <a16:creationId xmlns:a16="http://schemas.microsoft.com/office/drawing/2014/main" id="{889FCE0E-69D7-46BA-ABFD-5FDB202268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2" descr="Resultado de imagen para atomo png">
                  <a:extLst>
                    <a:ext uri="{FF2B5EF4-FFF2-40B4-BE49-F238E27FC236}">
                      <a16:creationId xmlns:a16="http://schemas.microsoft.com/office/drawing/2014/main" id="{2056A01A-8F3E-4E3C-8BBE-26A9BB97D6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 descr="Resultado de imagen para atomo png">
                  <a:extLst>
                    <a:ext uri="{FF2B5EF4-FFF2-40B4-BE49-F238E27FC236}">
                      <a16:creationId xmlns:a16="http://schemas.microsoft.com/office/drawing/2014/main" id="{07D7F782-7C4A-41A7-80B2-EF8FC94F70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9" name="Picture 2" descr="Resultado de imagen para atomo png">
                  <a:extLst>
                    <a:ext uri="{FF2B5EF4-FFF2-40B4-BE49-F238E27FC236}">
                      <a16:creationId xmlns:a16="http://schemas.microsoft.com/office/drawing/2014/main" id="{36E33FFF-9020-4482-BEB9-4D9C403CF6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Resultado de imagen para atomo png">
                  <a:extLst>
                    <a:ext uri="{FF2B5EF4-FFF2-40B4-BE49-F238E27FC236}">
                      <a16:creationId xmlns:a16="http://schemas.microsoft.com/office/drawing/2014/main" id="{3F4BCDD6-3DB6-460B-9146-59769E5C1F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" descr="Resultado de imagen para atomo png">
                  <a:extLst>
                    <a:ext uri="{FF2B5EF4-FFF2-40B4-BE49-F238E27FC236}">
                      <a16:creationId xmlns:a16="http://schemas.microsoft.com/office/drawing/2014/main" id="{226FAFCF-8860-4664-A8BB-408CEA8FBF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2" descr="Resultado de imagen para atomo png">
                  <a:extLst>
                    <a:ext uri="{FF2B5EF4-FFF2-40B4-BE49-F238E27FC236}">
                      <a16:creationId xmlns:a16="http://schemas.microsoft.com/office/drawing/2014/main" id="{DC2B5A42-4EFE-469B-8216-CCF6B4D36A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Resultado de imagen para atomo png">
                  <a:extLst>
                    <a:ext uri="{FF2B5EF4-FFF2-40B4-BE49-F238E27FC236}">
                      <a16:creationId xmlns:a16="http://schemas.microsoft.com/office/drawing/2014/main" id="{A4C8EFFD-52C0-45F3-84E2-30637D17A5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Resultado de imagen para atomo png">
                  <a:extLst>
                    <a:ext uri="{FF2B5EF4-FFF2-40B4-BE49-F238E27FC236}">
                      <a16:creationId xmlns:a16="http://schemas.microsoft.com/office/drawing/2014/main" id="{F498DAA0-83CB-4A8A-8E73-FC5915A8BB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Resultado de imagen para atomo png">
                  <a:extLst>
                    <a:ext uri="{FF2B5EF4-FFF2-40B4-BE49-F238E27FC236}">
                      <a16:creationId xmlns:a16="http://schemas.microsoft.com/office/drawing/2014/main" id="{2A480584-5D22-42DE-A786-4B82F68605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2" descr="Resultado de imagen para atomo png">
                  <a:extLst>
                    <a:ext uri="{FF2B5EF4-FFF2-40B4-BE49-F238E27FC236}">
                      <a16:creationId xmlns:a16="http://schemas.microsoft.com/office/drawing/2014/main" id="{614D47B4-51FA-459A-82E1-7BB3F1D2E8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Resultado de imagen para atomo png">
                  <a:extLst>
                    <a:ext uri="{FF2B5EF4-FFF2-40B4-BE49-F238E27FC236}">
                      <a16:creationId xmlns:a16="http://schemas.microsoft.com/office/drawing/2014/main" id="{7B288B8C-5F7D-4A1C-9E95-DB2A753488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Resultado de imagen para atomo png">
                  <a:extLst>
                    <a:ext uri="{FF2B5EF4-FFF2-40B4-BE49-F238E27FC236}">
                      <a16:creationId xmlns:a16="http://schemas.microsoft.com/office/drawing/2014/main" id="{386DBDC5-C4E2-4763-BB73-4AA82C15D6A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2" descr="Resultado de imagen para atomo png">
                  <a:extLst>
                    <a:ext uri="{FF2B5EF4-FFF2-40B4-BE49-F238E27FC236}">
                      <a16:creationId xmlns:a16="http://schemas.microsoft.com/office/drawing/2014/main" id="{C95F1954-334C-4DB2-A995-74924E1F42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2" descr="Resultado de imagen para atomo png">
                  <a:extLst>
                    <a:ext uri="{FF2B5EF4-FFF2-40B4-BE49-F238E27FC236}">
                      <a16:creationId xmlns:a16="http://schemas.microsoft.com/office/drawing/2014/main" id="{A8C0B912-5785-491C-AAE5-9160015BE72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" name="Picture 2" descr="Resultado de imagen para atomo png">
                  <a:extLst>
                    <a:ext uri="{FF2B5EF4-FFF2-40B4-BE49-F238E27FC236}">
                      <a16:creationId xmlns:a16="http://schemas.microsoft.com/office/drawing/2014/main" id="{BB587C3B-CD91-48F8-9D65-2FE8DB9867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" descr="Resultado de imagen para atomo png">
                  <a:extLst>
                    <a:ext uri="{FF2B5EF4-FFF2-40B4-BE49-F238E27FC236}">
                      <a16:creationId xmlns:a16="http://schemas.microsoft.com/office/drawing/2014/main" id="{B94AF3D3-D84F-44AE-AF68-5E1F81CFFB8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" descr="Resultado de imagen para atomo png">
                  <a:extLst>
                    <a:ext uri="{FF2B5EF4-FFF2-40B4-BE49-F238E27FC236}">
                      <a16:creationId xmlns:a16="http://schemas.microsoft.com/office/drawing/2014/main" id="{B879B855-D899-4CA8-877C-45C997EF09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2" descr="Resultado de imagen para atomo png">
                  <a:extLst>
                    <a:ext uri="{FF2B5EF4-FFF2-40B4-BE49-F238E27FC236}">
                      <a16:creationId xmlns:a16="http://schemas.microsoft.com/office/drawing/2014/main" id="{514460F6-431D-497A-BC26-57D08F096E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2" descr="Resultado de imagen para atomo png">
                  <a:extLst>
                    <a:ext uri="{FF2B5EF4-FFF2-40B4-BE49-F238E27FC236}">
                      <a16:creationId xmlns:a16="http://schemas.microsoft.com/office/drawing/2014/main" id="{D18DCB70-F565-45D4-972F-A5635F6126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2" descr="Resultado de imagen para atomo png">
                  <a:extLst>
                    <a:ext uri="{FF2B5EF4-FFF2-40B4-BE49-F238E27FC236}">
                      <a16:creationId xmlns:a16="http://schemas.microsoft.com/office/drawing/2014/main" id="{C10672CD-A552-4921-A947-74FF55D90D5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7" name="Picture 2" descr="Resultado de imagen para atomo png">
                  <a:extLst>
                    <a:ext uri="{FF2B5EF4-FFF2-40B4-BE49-F238E27FC236}">
                      <a16:creationId xmlns:a16="http://schemas.microsoft.com/office/drawing/2014/main" id="{4832BA38-817C-4249-A092-C925B1CC92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9A871C77-C0B4-4E8A-B33F-B94FF87A3040}"/>
                    </a:ext>
                  </a:extLst>
                </p:cNvPr>
                <p:cNvSpPr/>
                <p:nvPr/>
              </p:nvSpPr>
              <p:spPr>
                <a:xfrm>
                  <a:off x="2399257" y="2894926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1E61BC8-1A8D-40F9-90C5-1B20982194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05687" y="1234306"/>
                  <a:ext cx="1070463" cy="16466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D27FB2E-6619-4B45-AAC5-D2B627197E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4600" y="949825"/>
                  <a:ext cx="3691866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EBBFB70-A5DB-4F92-8486-11AE99715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33465" y="409696"/>
                      <a:ext cx="694934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s-ES" sz="2800" b="1" dirty="0">
                          <a:solidFill>
                            <a:srgbClr val="FF0000"/>
                          </a:solidFill>
                        </a:rPr>
                        <a:t>z</a:t>
                      </a:r>
                      <a14:m>
                        <m:oMath xmlns:m="http://schemas.openxmlformats.org/officeDocument/2006/math">
                          <m:r>
                            <a:rPr lang="es-E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s-E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oMath>
                      </a14:m>
                      <a:endParaRPr lang="es-419" sz="28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DEBBFB70-A5DB-4F92-8486-11AE99715C9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3465" y="409696"/>
                      <a:ext cx="694934" cy="52322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8421" t="-10465" b="-325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97AF1655-667E-4C9E-B002-FCB875C66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2328" y="3355176"/>
                  <a:ext cx="1069942" cy="25348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2A6BF2-F01E-471C-9AFA-3290162770C6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66A72DBD-2AB7-41CF-974E-8290ACE18C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66A72DBD-2AB7-41CF-974E-8290ACE18C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75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B3E2AAE5-FD23-4B74-BDA0-4AE31D7786D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255809" y="3014142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6062C819-B782-4306-8322-8761006E0B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17548" y="2977276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6062C819-B782-4306-8322-8761006E0B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7548" y="2977276"/>
                      <a:ext cx="753732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77" name="Picture 2" descr="Resultado de imagen para atomo png">
                  <a:extLst>
                    <a:ext uri="{FF2B5EF4-FFF2-40B4-BE49-F238E27FC236}">
                      <a16:creationId xmlns:a16="http://schemas.microsoft.com/office/drawing/2014/main" id="{EA0629D2-CE14-4198-ADAC-9D84664B95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2" descr="Resultado de imagen para atomo png">
                  <a:extLst>
                    <a:ext uri="{FF2B5EF4-FFF2-40B4-BE49-F238E27FC236}">
                      <a16:creationId xmlns:a16="http://schemas.microsoft.com/office/drawing/2014/main" id="{E949700C-A021-4487-B346-F0ED5C46B4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BA76938-A4C4-460E-B1B9-B0EB89D3F0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3BA76938-A4C4-460E-B1B9-B0EB89D3F0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38948635-D4EE-4C79-954E-8991D1AEAEA9}"/>
                    </a:ext>
                  </a:extLst>
                </p:cNvPr>
                <p:cNvSpPr/>
                <p:nvPr/>
              </p:nvSpPr>
              <p:spPr>
                <a:xfrm rot="5400000">
                  <a:off x="5732777" y="3469681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07C87883-97CB-4CCE-AA20-8405D2DD0D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1" name="TextBox 80">
                      <a:extLst>
                        <a:ext uri="{FF2B5EF4-FFF2-40B4-BE49-F238E27FC236}">
                          <a16:creationId xmlns:a16="http://schemas.microsoft.com/office/drawing/2014/main" id="{07C87883-97CB-4CCE-AA20-8405D2DD0D1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4659FD66-6CA4-4663-AD72-2319BD3FA849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8C6F94D5-FE19-4CDB-8351-C5F0D1D8632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8C6F94D5-FE19-4CDB-8351-C5F0D1D8632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A23A1904-B9D0-4460-BB74-C834AC41CCAA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9C8CF9C2-F9CE-4C42-A5AA-F0EAA4C1FE1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9C8CF9C2-F9CE-4C42-A5AA-F0EAA4C1FE1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5B2C917-5142-4BBF-82B1-BDEB1BF138F0}"/>
                  </a:ext>
                </a:extLst>
              </p:cNvPr>
              <p:cNvSpPr txBox="1"/>
              <p:nvPr/>
            </p:nvSpPr>
            <p:spPr>
              <a:xfrm>
                <a:off x="9385432" y="1468868"/>
                <a:ext cx="2785891" cy="1307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r>
                        <a:rPr lang="es-E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s-E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s-419" sz="28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5B2C917-5142-4BBF-82B1-BDEB1BF13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432" y="1468868"/>
                <a:ext cx="2785891" cy="130708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Oval 135">
            <a:extLst>
              <a:ext uri="{FF2B5EF4-FFF2-40B4-BE49-F238E27FC236}">
                <a16:creationId xmlns:a16="http://schemas.microsoft.com/office/drawing/2014/main" id="{10981924-567F-4DFB-BE03-6A9D3AA80F0E}"/>
              </a:ext>
            </a:extLst>
          </p:cNvPr>
          <p:cNvSpPr/>
          <p:nvPr/>
        </p:nvSpPr>
        <p:spPr>
          <a:xfrm>
            <a:off x="275646" y="245394"/>
            <a:ext cx="45719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171CF79-3B6B-42B6-99A4-93D2B9E95E5E}"/>
              </a:ext>
            </a:extLst>
          </p:cNvPr>
          <p:cNvSpPr/>
          <p:nvPr/>
        </p:nvSpPr>
        <p:spPr>
          <a:xfrm>
            <a:off x="376531" y="248621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6FEFC8D6-90D8-4E66-BA59-AF9C362DC47B}"/>
              </a:ext>
            </a:extLst>
          </p:cNvPr>
          <p:cNvSpPr/>
          <p:nvPr/>
        </p:nvSpPr>
        <p:spPr>
          <a:xfrm>
            <a:off x="478496" y="249736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69BBA80-FA33-42C5-A95F-7A2C3A4B902D}"/>
              </a:ext>
            </a:extLst>
          </p:cNvPr>
          <p:cNvSpPr/>
          <p:nvPr/>
        </p:nvSpPr>
        <p:spPr>
          <a:xfrm>
            <a:off x="573069" y="24750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B77D8B3C-3124-4C18-8A20-938F7D8EF870}"/>
              </a:ext>
            </a:extLst>
          </p:cNvPr>
          <p:cNvSpPr/>
          <p:nvPr/>
        </p:nvSpPr>
        <p:spPr>
          <a:xfrm>
            <a:off x="675035" y="248621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9C2E8F2F-E532-4A45-BE4E-86310709086F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72A368E-3779-44CF-86B1-7CBC88F6D0FC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73D9E6C-E3DE-44B0-9E89-312604C6661D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7F3DA65-E695-414F-9400-9ADA2F75281F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E0826BF6-527A-42A8-BC74-7D9656B2E252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435950-12CB-4156-8AAD-2AA171B08B15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6C52DF2-D90C-4477-A11F-44644D8EDC06}"/>
              </a:ext>
            </a:extLst>
          </p:cNvPr>
          <p:cNvCxnSpPr>
            <a:cxnSpLocks/>
          </p:cNvCxnSpPr>
          <p:nvPr/>
        </p:nvCxnSpPr>
        <p:spPr>
          <a:xfrm>
            <a:off x="5633491" y="960284"/>
            <a:ext cx="3691866" cy="0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297A119E-1F15-4E27-8DC6-560AD4BC4890}"/>
                  </a:ext>
                </a:extLst>
              </p:cNvPr>
              <p:cNvSpPr txBox="1"/>
              <p:nvPr/>
            </p:nvSpPr>
            <p:spPr>
              <a:xfrm>
                <a:off x="6985157" y="479304"/>
                <a:ext cx="7173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s-419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297A119E-1F15-4E27-8DC6-560AD4BC4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157" y="479304"/>
                <a:ext cx="71731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TextBox 182">
            <a:extLst>
              <a:ext uri="{FF2B5EF4-FFF2-40B4-BE49-F238E27FC236}">
                <a16:creationId xmlns:a16="http://schemas.microsoft.com/office/drawing/2014/main" id="{A4BB4FA1-E45A-426A-8FBD-555AAEE8ACE7}"/>
              </a:ext>
            </a:extLst>
          </p:cNvPr>
          <p:cNvSpPr txBox="1"/>
          <p:nvPr/>
        </p:nvSpPr>
        <p:spPr>
          <a:xfrm>
            <a:off x="2038867" y="393335"/>
            <a:ext cx="2727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b="1" dirty="0">
                <a:solidFill>
                  <a:schemeClr val="tx2"/>
                </a:solidFill>
              </a:rPr>
              <a:t>Densidad masa columnar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414ACE17-862E-4AF3-B9BC-75233E850A26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A1D309A2-10E4-488D-927B-78A6F11C4714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</p:grpSpPr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4E121E6-C402-4BED-9B03-F004EC911F00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720D652-6602-4102-B030-D7A024553020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AAC089D7-87A5-4FCA-8826-D43C7684D7D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B0424A07-8F52-4386-86C4-5B7F211247BF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7C7646B-0822-4E01-B375-DBD404C577B5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E8E9A90B-B1C4-40B4-8055-62D5A43CDD7F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noFill/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714D7C91-CB6E-4593-896E-410FDF096F0D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0A741C5D-6B66-49A3-8F00-4CEA3FA7FCB5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3145793-D207-4450-9703-0BB9EEF79676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853441DC-CF92-4ECC-B8CC-0EB6335B6710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6D1E760A-6F0F-4588-AE68-D1E875FA6E89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9A2CF52F-5620-430A-807C-3274BC0D3FFE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noFill/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90766472-64B1-4B3A-B17A-F1C338D46EDD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5FB56DE1-71BB-4195-8A2F-373739CBA2A7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A383BC6-271A-4142-B134-11B40D48BAAA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52F39F55-1C81-49B9-95CB-5268EE40ACBD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8E8199E8-C150-4510-B997-B9AFF726671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084AD609-94E7-4678-BE82-52E1DDBEC961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5B2F172C-608F-45E2-A2A2-23E86112DF17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4880493-97C4-450A-BB93-4D6A072F35A7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123ECA11-324D-42D1-821E-E9EB7E61CE45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FE5B6426-F0C9-4867-9D07-B756F4BE40E6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8B8ED1A3-E0DA-4B00-9FC8-92E30051B736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1CD48C82-E2C7-43A2-8624-ABB90C4267C3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E221EB34-C5BA-4161-BB51-04BA07AF5D78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FEE74242-29CC-4E28-86A3-9D77E61F3E73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E296B62-AECA-4216-9FA1-CBA368BBEF7C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7052B51-22E1-4E39-92CB-53D9DF893930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215197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77BE1B-6398-4549-81AB-6A857ADD858E}"/>
              </a:ext>
            </a:extLst>
          </p:cNvPr>
          <p:cNvGrpSpPr/>
          <p:nvPr/>
        </p:nvGrpSpPr>
        <p:grpSpPr>
          <a:xfrm>
            <a:off x="0" y="6498155"/>
            <a:ext cx="12192000" cy="404169"/>
            <a:chOff x="0" y="6498155"/>
            <a:chExt cx="12192000" cy="40416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4B8ED-6EDD-4C73-A560-1A6DC7ACC1F3}"/>
                </a:ext>
              </a:extLst>
            </p:cNvPr>
            <p:cNvSpPr/>
            <p:nvPr/>
          </p:nvSpPr>
          <p:spPr>
            <a:xfrm>
              <a:off x="0" y="6498155"/>
              <a:ext cx="12192000" cy="35578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60C271C-D00B-437A-B939-85E552B9DECB}"/>
                </a:ext>
              </a:extLst>
            </p:cNvPr>
            <p:cNvSpPr/>
            <p:nvPr/>
          </p:nvSpPr>
          <p:spPr>
            <a:xfrm>
              <a:off x="0" y="6606540"/>
              <a:ext cx="12192000" cy="251460"/>
            </a:xfrm>
            <a:prstGeom prst="rect">
              <a:avLst/>
            </a:prstGeom>
            <a:solidFill>
              <a:srgbClr val="07A90B"/>
            </a:solidFill>
            <a:ln>
              <a:solidFill>
                <a:srgbClr val="07A9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D6118F4-8F53-40F0-BE9F-C30404D04FC1}"/>
                </a:ext>
              </a:extLst>
            </p:cNvPr>
            <p:cNvSpPr txBox="1"/>
            <p:nvPr/>
          </p:nvSpPr>
          <p:spPr>
            <a:xfrm>
              <a:off x="1017683" y="6563770"/>
              <a:ext cx="101566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dirty="0">
                  <a:solidFill>
                    <a:schemeClr val="bg1"/>
                  </a:solidFill>
                </a:rPr>
                <a:t>UNIVERSIDAD INDUSTRIAL DE SANTANDER – UNIVERSIDAD DE GUANAJUATO</a:t>
              </a:r>
              <a:endParaRPr lang="es-419" sz="16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2" descr="Resultado de imagen para universidad guanajuato logo png">
            <a:extLst>
              <a:ext uri="{FF2B5EF4-FFF2-40B4-BE49-F238E27FC236}">
                <a16:creationId xmlns:a16="http://schemas.microsoft.com/office/drawing/2014/main" id="{D2378C18-289C-4CDC-B1DB-6493E1C2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018" y="472511"/>
            <a:ext cx="1616125" cy="66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C16115-C5CA-4FE1-94D4-D2DEB483BAC2}"/>
              </a:ext>
            </a:extLst>
          </p:cNvPr>
          <p:cNvSpPr txBox="1"/>
          <p:nvPr/>
        </p:nvSpPr>
        <p:spPr>
          <a:xfrm>
            <a:off x="11887200" y="6490535"/>
            <a:ext cx="31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6</a:t>
            </a:r>
            <a:endParaRPr lang="es-419" sz="2400" b="1" dirty="0">
              <a:solidFill>
                <a:schemeClr val="bg1"/>
              </a:solidFill>
            </a:endParaRPr>
          </a:p>
        </p:txBody>
      </p:sp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C726386C-F2CE-45E5-8E8F-C16963D6C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37" b="4484"/>
          <a:stretch/>
        </p:blipFill>
        <p:spPr>
          <a:xfrm>
            <a:off x="399931" y="381741"/>
            <a:ext cx="1531959" cy="8507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31D398B-62BF-4F0E-9BF7-8432CF5CA3A2}"/>
              </a:ext>
            </a:extLst>
          </p:cNvPr>
          <p:cNvSpPr txBox="1"/>
          <p:nvPr/>
        </p:nvSpPr>
        <p:spPr>
          <a:xfrm>
            <a:off x="4439059" y="605525"/>
            <a:ext cx="3083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000" b="1" dirty="0">
                <a:latin typeface="+mj-lt"/>
              </a:rPr>
              <a:t>Pregunta problema</a:t>
            </a:r>
            <a:endParaRPr lang="es-419" sz="3000" b="1" dirty="0"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55DC25-F522-474C-B6F1-232FC1CC538E}"/>
              </a:ext>
            </a:extLst>
          </p:cNvPr>
          <p:cNvSpPr/>
          <p:nvPr/>
        </p:nvSpPr>
        <p:spPr>
          <a:xfrm>
            <a:off x="1514327" y="2462929"/>
            <a:ext cx="89332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419" sz="3600" b="1" dirty="0">
                <a:solidFill>
                  <a:schemeClr val="tx1"/>
                </a:solidFill>
              </a:rPr>
              <a:t>¿Cómo varía la densidad de masa columnar con la altitud atmosférica y su variabilidad en el tiempo?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DF4BC0-F8BF-422E-9F65-8D18FCDCDE77}"/>
              </a:ext>
            </a:extLst>
          </p:cNvPr>
          <p:cNvSpPr/>
          <p:nvPr/>
        </p:nvSpPr>
        <p:spPr>
          <a:xfrm>
            <a:off x="0" y="-16818"/>
            <a:ext cx="12192000" cy="355789"/>
          </a:xfrm>
          <a:prstGeom prst="rect">
            <a:avLst/>
          </a:prstGeom>
          <a:solidFill>
            <a:srgbClr val="07A90B"/>
          </a:solidFill>
          <a:ln>
            <a:solidFill>
              <a:srgbClr val="07A9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51201B8-0270-463E-91B3-6D11DAC99B2B}"/>
              </a:ext>
            </a:extLst>
          </p:cNvPr>
          <p:cNvSpPr/>
          <p:nvPr/>
        </p:nvSpPr>
        <p:spPr>
          <a:xfrm>
            <a:off x="275646" y="245394"/>
            <a:ext cx="45719" cy="468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5A3CED-AF88-4764-BFC4-77ABEEFEB88C}"/>
              </a:ext>
            </a:extLst>
          </p:cNvPr>
          <p:cNvSpPr/>
          <p:nvPr/>
        </p:nvSpPr>
        <p:spPr>
          <a:xfrm>
            <a:off x="376531" y="248621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603936-3F24-4431-84E3-F6B236465D72}"/>
              </a:ext>
            </a:extLst>
          </p:cNvPr>
          <p:cNvSpPr/>
          <p:nvPr/>
        </p:nvSpPr>
        <p:spPr>
          <a:xfrm>
            <a:off x="478496" y="249736"/>
            <a:ext cx="54000" cy="54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D19C8D-0A63-4A30-8FD9-6A71E441D40A}"/>
              </a:ext>
            </a:extLst>
          </p:cNvPr>
          <p:cNvSpPr/>
          <p:nvPr/>
        </p:nvSpPr>
        <p:spPr>
          <a:xfrm>
            <a:off x="573069" y="24750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CE4FD9-44B0-410C-961A-C9C2F73458CA}"/>
              </a:ext>
            </a:extLst>
          </p:cNvPr>
          <p:cNvSpPr/>
          <p:nvPr/>
        </p:nvSpPr>
        <p:spPr>
          <a:xfrm>
            <a:off x="675035" y="248621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145443B-C43F-433C-B56F-738A39BD13A0}"/>
              </a:ext>
            </a:extLst>
          </p:cNvPr>
          <p:cNvGrpSpPr/>
          <p:nvPr/>
        </p:nvGrpSpPr>
        <p:grpSpPr>
          <a:xfrm>
            <a:off x="10646299" y="216371"/>
            <a:ext cx="256851" cy="55961"/>
            <a:chOff x="275645" y="247775"/>
            <a:chExt cx="256851" cy="55961"/>
          </a:xfrm>
          <a:noFill/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4B9D0FB-D1A0-4FB2-BE0C-DE96708A6546}"/>
                </a:ext>
              </a:extLst>
            </p:cNvPr>
            <p:cNvSpPr/>
            <p:nvPr/>
          </p:nvSpPr>
          <p:spPr>
            <a:xfrm>
              <a:off x="275645" y="247775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08C8AB3-B35E-4C39-BF0E-F8EA56DB50D5}"/>
                </a:ext>
              </a:extLst>
            </p:cNvPr>
            <p:cNvSpPr/>
            <p:nvPr/>
          </p:nvSpPr>
          <p:spPr>
            <a:xfrm>
              <a:off x="376531" y="248621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A4E4322-9085-4DC2-9E9A-054D9D9102DF}"/>
                </a:ext>
              </a:extLst>
            </p:cNvPr>
            <p:cNvSpPr/>
            <p:nvPr/>
          </p:nvSpPr>
          <p:spPr>
            <a:xfrm>
              <a:off x="478496" y="249736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7EFCC51-04CC-4CD6-A0D9-28E50739BF36}"/>
              </a:ext>
            </a:extLst>
          </p:cNvPr>
          <p:cNvSpPr txBox="1"/>
          <p:nvPr/>
        </p:nvSpPr>
        <p:spPr>
          <a:xfrm>
            <a:off x="-1" y="-35823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Planteamiento del problema	 	Datos observacionales      	   Curvas de Crecimiento y resultados		            Conclusiones</a:t>
            </a:r>
            <a:endParaRPr lang="es-419" sz="1400" b="1" dirty="0">
              <a:solidFill>
                <a:schemeClr val="bg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6A9F6FF-C5BE-441D-9076-532489D3EE70}"/>
              </a:ext>
            </a:extLst>
          </p:cNvPr>
          <p:cNvSpPr/>
          <p:nvPr/>
        </p:nvSpPr>
        <p:spPr>
          <a:xfrm>
            <a:off x="780062" y="247916"/>
            <a:ext cx="54000" cy="52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127FA7-98D6-4DEB-97B1-1AB874A2DD73}"/>
              </a:ext>
            </a:extLst>
          </p:cNvPr>
          <p:cNvGrpSpPr/>
          <p:nvPr/>
        </p:nvGrpSpPr>
        <p:grpSpPr>
          <a:xfrm>
            <a:off x="3789365" y="240906"/>
            <a:ext cx="1154356" cy="57177"/>
            <a:chOff x="3789365" y="240906"/>
            <a:chExt cx="1154356" cy="57177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C62898B-F7F1-4D86-9A61-35E31F40261D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F423C06-0576-4F0F-8B69-AF08446E1CA3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C976B3C-8853-47A9-A6CB-CECFBE91829A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59D3DF7-31D4-4F2B-BD96-53EC446D5F1D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FCE02EF3-16A3-4952-B54E-C5EB241F3496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14AFF30C-E1D8-4FDF-AE9E-B910BFE4E63A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378C4E1-BA07-48E3-9A67-D4307DD4AE85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no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4C06311-646C-452D-8910-61C573F0F156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CFAE1063-D211-4ECC-975C-3D4B5930EB8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0FBFA968-4DBA-4B9A-BECE-E88981DBF5CF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D39F64B9-6633-4501-8B40-B6C9AB7EC44D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8CDFF42-598E-473E-81A8-B72CA83515D6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B74D3A8-0136-4CA2-93A8-CC71410B6B4E}"/>
                </a:ext>
              </a:extLst>
            </p:cNvPr>
            <p:cNvGrpSpPr/>
            <p:nvPr/>
          </p:nvGrpSpPr>
          <p:grpSpPr>
            <a:xfrm>
              <a:off x="4788835" y="243237"/>
              <a:ext cx="154886" cy="54846"/>
              <a:chOff x="275645" y="247775"/>
              <a:chExt cx="154886" cy="54846"/>
            </a:xfrm>
            <a:noFill/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D8BEAAE-CF4E-4DD7-A978-1C9C5C190D31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0460682-E5E9-4E47-A748-5E5FAFF9CE1F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9C23BFB-4A55-4F60-B553-7526EF60BAB0}"/>
              </a:ext>
            </a:extLst>
          </p:cNvPr>
          <p:cNvGrpSpPr/>
          <p:nvPr/>
        </p:nvGrpSpPr>
        <p:grpSpPr>
          <a:xfrm>
            <a:off x="6616345" y="249728"/>
            <a:ext cx="1053470" cy="56331"/>
            <a:chOff x="3789365" y="240906"/>
            <a:chExt cx="1053470" cy="56331"/>
          </a:xfrm>
          <a:noFill/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B9DE4DC-7219-4279-9190-C53263AC30D6}"/>
                </a:ext>
              </a:extLst>
            </p:cNvPr>
            <p:cNvGrpSpPr/>
            <p:nvPr/>
          </p:nvGrpSpPr>
          <p:grpSpPr>
            <a:xfrm>
              <a:off x="3789365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2D1D8F4D-BC62-4319-A98E-C0E2DD38AF28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890DCE2-D513-43DC-AEBB-2D23099AA1DE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D4A73B22-DB8F-40BF-8ED8-E3C03EA445AD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F99C9AE6-4727-4A5F-B1FF-8EA1C4124A37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897B8D1-9ADD-43A3-91D6-8FF65EC98FEE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93D0C5B-035F-4338-8B5E-9778B5B549C9}"/>
                </a:ext>
              </a:extLst>
            </p:cNvPr>
            <p:cNvGrpSpPr/>
            <p:nvPr/>
          </p:nvGrpSpPr>
          <p:grpSpPr>
            <a:xfrm>
              <a:off x="4289640" y="240906"/>
              <a:ext cx="453390" cy="56230"/>
              <a:chOff x="275645" y="247506"/>
              <a:chExt cx="453390" cy="56230"/>
            </a:xfrm>
            <a:grpFill/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FCB2CBC-F088-4CD9-AF6E-6A64A41FFA99}"/>
                  </a:ext>
                </a:extLst>
              </p:cNvPr>
              <p:cNvSpPr/>
              <p:nvPr/>
            </p:nvSpPr>
            <p:spPr>
              <a:xfrm>
                <a:off x="275645" y="247775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82BE0870-FA6E-4843-997C-15748E157E09}"/>
                  </a:ext>
                </a:extLst>
              </p:cNvPr>
              <p:cNvSpPr/>
              <p:nvPr/>
            </p:nvSpPr>
            <p:spPr>
              <a:xfrm>
                <a:off x="376531" y="248621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216BD694-D1D2-43B3-BBE5-A11881DA716C}"/>
                  </a:ext>
                </a:extLst>
              </p:cNvPr>
              <p:cNvSpPr/>
              <p:nvPr/>
            </p:nvSpPr>
            <p:spPr>
              <a:xfrm>
                <a:off x="478496" y="249736"/>
                <a:ext cx="54000" cy="540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0DA2DA55-1DC5-4E04-8248-D071F29FC103}"/>
                  </a:ext>
                </a:extLst>
              </p:cNvPr>
              <p:cNvSpPr/>
              <p:nvPr/>
            </p:nvSpPr>
            <p:spPr>
              <a:xfrm>
                <a:off x="573069" y="247506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24B99B8D-4066-4D7D-B233-01EA14092BED}"/>
                  </a:ext>
                </a:extLst>
              </p:cNvPr>
              <p:cNvSpPr/>
              <p:nvPr/>
            </p:nvSpPr>
            <p:spPr>
              <a:xfrm>
                <a:off x="675035" y="248621"/>
                <a:ext cx="54000" cy="52797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</p:grp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52EAE3D-1071-47A5-97FA-5E76AFAB2D66}"/>
                </a:ext>
              </a:extLst>
            </p:cNvPr>
            <p:cNvSpPr/>
            <p:nvPr/>
          </p:nvSpPr>
          <p:spPr>
            <a:xfrm>
              <a:off x="4788835" y="243237"/>
              <a:ext cx="54000" cy="54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</p:spTree>
    <p:extLst>
      <p:ext uri="{BB962C8B-B14F-4D97-AF65-F5344CB8AC3E}">
        <p14:creationId xmlns:p14="http://schemas.microsoft.com/office/powerpoint/2010/main" val="3839581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12124</TotalTime>
  <Words>3274</Words>
  <Application>Microsoft Office PowerPoint</Application>
  <PresentationFormat>Widescreen</PresentationFormat>
  <Paragraphs>670</Paragraphs>
  <Slides>61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Amatic SC</vt:lpstr>
      <vt:lpstr>Angeline Vintage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 Oliveros</dc:creator>
  <cp:lastModifiedBy>Lucia Oliveros</cp:lastModifiedBy>
  <cp:revision>166</cp:revision>
  <dcterms:created xsi:type="dcterms:W3CDTF">2021-01-30T13:56:13Z</dcterms:created>
  <dcterms:modified xsi:type="dcterms:W3CDTF">2021-02-22T21:19:59Z</dcterms:modified>
</cp:coreProperties>
</file>